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Boyrun" charset="0"/>
      <p:regular r:id="rId18"/>
    </p:embeddedFont>
    <p:embeddedFont>
      <p:font typeface="Calibri" panose="020F0502020204030204" pitchFamily="34" charset="0"/>
      <p:regular r:id="rId19"/>
      <p:bold r:id="rId20"/>
      <p:italic r:id="rId21"/>
      <p:boldItalic r:id="rId22"/>
    </p:embeddedFont>
    <p:embeddedFont>
      <p:font typeface="Gibson 1" panose="020B0604020202020204" charset="0"/>
      <p:regular r:id="rId23"/>
    </p:embeddedFont>
    <p:embeddedFont>
      <p:font typeface="Gibson 2" panose="020B0604020202020204" charset="0"/>
      <p:regular r:id="rId24"/>
    </p:embeddedFont>
    <p:embeddedFont>
      <p:font typeface="Gibson 3" panose="020B0604020202020204" charset="0"/>
      <p:regular r:id="rId25"/>
    </p:embeddedFont>
    <p:embeddedFont>
      <p:font typeface="Gibson 4" panose="020B0604020202020204" charset="0"/>
      <p:regular r:id="rId26"/>
    </p:embeddedFont>
    <p:embeddedFont>
      <p:font typeface="Gibson 5" panose="020B0604020202020204" charset="0"/>
      <p:regular r:id="rId27"/>
    </p:embeddedFont>
    <p:embeddedFont>
      <p:font typeface="TrashHand" panose="020B0604020202020204"/>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52"/>
    <a:srgbClr val="2156CF"/>
    <a:srgbClr val="DB232B"/>
    <a:srgbClr val="FFFFFF"/>
    <a:srgbClr val="F7F6EE"/>
    <a:srgbClr val="F2C8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45" d="100"/>
          <a:sy n="45" d="100"/>
        </p:scale>
        <p:origin x="62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8D6BE5-58D3-44C3-A336-805DE20B11DE}" type="datetimeFigureOut">
              <a:rPr lang="en-CA" smtClean="0"/>
              <a:t>2023-08-17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627354-C7E5-44B9-95B2-3BA1B50CD555}" type="slidenum">
              <a:rPr lang="en-CA" smtClean="0"/>
              <a:t>‹#›</a:t>
            </a:fld>
            <a:endParaRPr lang="en-CA"/>
          </a:p>
        </p:txBody>
      </p:sp>
    </p:spTree>
    <p:extLst>
      <p:ext uri="{BB962C8B-B14F-4D97-AF65-F5344CB8AC3E}">
        <p14:creationId xmlns:p14="http://schemas.microsoft.com/office/powerpoint/2010/main" val="713427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4627354-C7E5-44B9-95B2-3BA1B50CD555}" type="slidenum">
              <a:rPr lang="en-CA" smtClean="0"/>
              <a:t>2</a:t>
            </a:fld>
            <a:endParaRPr lang="en-CA"/>
          </a:p>
        </p:txBody>
      </p:sp>
    </p:spTree>
    <p:extLst>
      <p:ext uri="{BB962C8B-B14F-4D97-AF65-F5344CB8AC3E}">
        <p14:creationId xmlns:p14="http://schemas.microsoft.com/office/powerpoint/2010/main" val="3382400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slideLayout" Target="../slideLayouts/slideLayout7.xml"/><Relationship Id="rId7" Type="http://schemas.openxmlformats.org/officeDocument/2006/relationships/image" Target="../media/image32.jpe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31.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7.xml"/><Relationship Id="rId7" Type="http://schemas.openxmlformats.org/officeDocument/2006/relationships/image" Target="../media/image37.jpe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36.jpe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slideLayout" Target="../slideLayouts/slideLayout7.xml"/><Relationship Id="rId7" Type="http://schemas.openxmlformats.org/officeDocument/2006/relationships/image" Target="../media/image40.jpe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39.jpe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slideLayout" Target="../slideLayouts/slideLayout7.xml"/><Relationship Id="rId7" Type="http://schemas.openxmlformats.org/officeDocument/2006/relationships/image" Target="../media/image46.jpe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5.jpe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8.png"/><Relationship Id="rId5" Type="http://schemas.openxmlformats.org/officeDocument/2006/relationships/image" Target="../media/image49.sv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6.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5.jpe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7.xml"/><Relationship Id="rId7" Type="http://schemas.openxmlformats.org/officeDocument/2006/relationships/image" Target="../media/image19.jpe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8.jpe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png"/><Relationship Id="rId5" Type="http://schemas.openxmlformats.org/officeDocument/2006/relationships/image" Target="../media/image22.sv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3.jpeg"/><Relationship Id="rId5" Type="http://schemas.openxmlformats.org/officeDocument/2006/relationships/image" Target="../media/image14.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4.jpeg"/><Relationship Id="rId5" Type="http://schemas.openxmlformats.org/officeDocument/2006/relationships/image" Target="../media/image2.sv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26.png"/><Relationship Id="rId12" Type="http://schemas.openxmlformats.org/officeDocument/2006/relationships/image" Target="../media/image5.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svg"/><Relationship Id="rId10" Type="http://schemas.openxmlformats.org/officeDocument/2006/relationships/image" Target="../media/image29.png"/><Relationship Id="rId4" Type="http://schemas.openxmlformats.org/officeDocument/2006/relationships/image" Target="../media/image1.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6EE"/>
        </a:solidFill>
        <a:effectLst/>
      </p:bgPr>
    </p:bg>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3" name="Freeform 3"/>
          <p:cNvSpPr/>
          <p:nvPr/>
        </p:nvSpPr>
        <p:spPr>
          <a:xfrm>
            <a:off x="1028700" y="690351"/>
            <a:ext cx="5443502" cy="1224788"/>
          </a:xfrm>
          <a:custGeom>
            <a:avLst/>
            <a:gdLst/>
            <a:ahLst/>
            <a:cxnLst/>
            <a:rect l="l" t="t" r="r" b="b"/>
            <a:pathLst>
              <a:path w="5443502" h="1224788">
                <a:moveTo>
                  <a:pt x="0" y="0"/>
                </a:moveTo>
                <a:lnTo>
                  <a:pt x="5443502" y="0"/>
                </a:lnTo>
                <a:lnTo>
                  <a:pt x="5443502" y="1224788"/>
                </a:lnTo>
                <a:lnTo>
                  <a:pt x="0" y="1224788"/>
                </a:lnTo>
                <a:lnTo>
                  <a:pt x="0" y="0"/>
                </a:lnTo>
                <a:close/>
              </a:path>
            </a:pathLst>
          </a:custGeom>
          <a:blipFill>
            <a:blip r:embed="rId6"/>
            <a:stretch>
              <a:fillRect/>
            </a:stretch>
          </a:blipFill>
        </p:spPr>
        <p:txBody>
          <a:bodyPr/>
          <a:lstStyle/>
          <a:p>
            <a:endParaRPr lang="en-CA"/>
          </a:p>
        </p:txBody>
      </p:sp>
      <p:sp>
        <p:nvSpPr>
          <p:cNvPr id="4" name="Freeform 4"/>
          <p:cNvSpPr/>
          <p:nvPr/>
        </p:nvSpPr>
        <p:spPr>
          <a:xfrm>
            <a:off x="12001588" y="443116"/>
            <a:ext cx="5857672" cy="1719259"/>
          </a:xfrm>
          <a:custGeom>
            <a:avLst/>
            <a:gdLst/>
            <a:ahLst/>
            <a:cxnLst/>
            <a:rect l="l" t="t" r="r" b="b"/>
            <a:pathLst>
              <a:path w="5857672" h="1719259">
                <a:moveTo>
                  <a:pt x="0" y="0"/>
                </a:moveTo>
                <a:lnTo>
                  <a:pt x="5857672" y="0"/>
                </a:lnTo>
                <a:lnTo>
                  <a:pt x="5857672" y="1719259"/>
                </a:lnTo>
                <a:lnTo>
                  <a:pt x="0" y="1719259"/>
                </a:lnTo>
                <a:lnTo>
                  <a:pt x="0" y="0"/>
                </a:lnTo>
                <a:close/>
              </a:path>
            </a:pathLst>
          </a:custGeom>
          <a:blipFill>
            <a:blip r:embed="rId7"/>
            <a:stretch>
              <a:fillRect l="-67012" r="-67012"/>
            </a:stretch>
          </a:blipFill>
        </p:spPr>
        <p:txBody>
          <a:bodyPr/>
          <a:lstStyle/>
          <a:p>
            <a:endParaRPr lang="en-CA"/>
          </a:p>
        </p:txBody>
      </p:sp>
      <p:grpSp>
        <p:nvGrpSpPr>
          <p:cNvPr id="5" name="Group 5"/>
          <p:cNvGrpSpPr/>
          <p:nvPr/>
        </p:nvGrpSpPr>
        <p:grpSpPr>
          <a:xfrm>
            <a:off x="1028700" y="6979094"/>
            <a:ext cx="16230600" cy="2194160"/>
            <a:chOff x="0" y="-171450"/>
            <a:chExt cx="21640800" cy="2925547"/>
          </a:xfrm>
        </p:grpSpPr>
        <p:sp>
          <p:nvSpPr>
            <p:cNvPr id="6" name="TextBox 6"/>
            <p:cNvSpPr txBox="1"/>
            <p:nvPr/>
          </p:nvSpPr>
          <p:spPr>
            <a:xfrm>
              <a:off x="0" y="1456733"/>
              <a:ext cx="11266355" cy="1297364"/>
            </a:xfrm>
            <a:prstGeom prst="rect">
              <a:avLst/>
            </a:prstGeom>
            <a:effectLst/>
          </p:spPr>
          <p:txBody>
            <a:bodyPr lIns="0" tIns="0" rIns="0" bIns="0" rtlCol="0" anchor="t">
              <a:spAutoFit/>
            </a:bodyPr>
            <a:lstStyle/>
            <a:p>
              <a:pPr marL="0" lvl="0" indent="0" algn="l">
                <a:lnSpc>
                  <a:spcPts val="8487"/>
                </a:lnSpc>
                <a:spcBef>
                  <a:spcPct val="0"/>
                </a:spcBef>
              </a:pPr>
              <a:r>
                <a:rPr lang="en-US" sz="6062" dirty="0">
                  <a:solidFill>
                    <a:srgbClr val="FFFFFF"/>
                  </a:solidFill>
                  <a:effectLst>
                    <a:outerShdw blurRad="76200" dist="76200" dir="2700000" algn="tl" rotWithShape="0">
                      <a:srgbClr val="002E52"/>
                    </a:outerShdw>
                  </a:effectLst>
                  <a:latin typeface="Boyrun"/>
                </a:rPr>
                <a:t>Terry Fox School Run 2023</a:t>
              </a:r>
            </a:p>
          </p:txBody>
        </p:sp>
        <p:sp>
          <p:nvSpPr>
            <p:cNvPr id="7" name="TextBox 7"/>
            <p:cNvSpPr txBox="1"/>
            <p:nvPr/>
          </p:nvSpPr>
          <p:spPr>
            <a:xfrm>
              <a:off x="0" y="-171450"/>
              <a:ext cx="21640800" cy="1923110"/>
            </a:xfrm>
            <a:prstGeom prst="rect">
              <a:avLst/>
            </a:prstGeom>
            <a:effectLst/>
          </p:spPr>
          <p:txBody>
            <a:bodyPr lIns="0" tIns="0" rIns="0" bIns="0" rtlCol="0" anchor="t">
              <a:spAutoFit/>
            </a:bodyPr>
            <a:lstStyle/>
            <a:p>
              <a:pPr marL="0" lvl="0" indent="0" algn="l">
                <a:lnSpc>
                  <a:spcPts val="12113"/>
                </a:lnSpc>
                <a:spcBef>
                  <a:spcPct val="0"/>
                </a:spcBef>
              </a:pPr>
              <a:r>
                <a:rPr lang="en-US" sz="8652" u="none" dirty="0">
                  <a:solidFill>
                    <a:srgbClr val="ED2626"/>
                  </a:solidFill>
                  <a:effectLst>
                    <a:outerShdw blurRad="76200" dist="76200" dir="2700000" algn="ctr" rotWithShape="0">
                      <a:srgbClr val="FFFFFF"/>
                    </a:outerShdw>
                  </a:effectLst>
                  <a:latin typeface="Gibson 1"/>
                </a:rPr>
                <a:t>School Run Organizer Webinar</a:t>
              </a:r>
            </a:p>
          </p:txBody>
        </p:sp>
      </p:grpSp>
      <p:pic>
        <p:nvPicPr>
          <p:cNvPr id="14" name="Slide+1_out">
            <a:hlinkClick r:id="" action="ppaction://media"/>
            <a:extLst>
              <a:ext uri="{FF2B5EF4-FFF2-40B4-BE49-F238E27FC236}">
                <a16:creationId xmlns:a16="http://schemas.microsoft.com/office/drawing/2014/main" id="{6EF57692-867D-E512-5059-7BC45C82C56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940800" y="49403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advClick="0" advTm="8000">
        <p14:reveal/>
      </p:transition>
    </mc:Choice>
    <mc:Fallback>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5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898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CA" dirty="0"/>
          </a:p>
        </p:txBody>
      </p:sp>
      <p:sp>
        <p:nvSpPr>
          <p:cNvPr id="3" name="TextBox 3"/>
          <p:cNvSpPr txBox="1"/>
          <p:nvPr/>
        </p:nvSpPr>
        <p:spPr>
          <a:xfrm>
            <a:off x="1028700" y="447675"/>
            <a:ext cx="7928372" cy="1111250"/>
          </a:xfrm>
          <a:prstGeom prst="rect">
            <a:avLst/>
          </a:prstGeom>
        </p:spPr>
        <p:txBody>
          <a:bodyPr lIns="0" tIns="0" rIns="0" bIns="0" rtlCol="0" anchor="t">
            <a:spAutoFit/>
          </a:bodyPr>
          <a:lstStyle/>
          <a:p>
            <a:pPr marL="0" lvl="0" indent="0" algn="l">
              <a:lnSpc>
                <a:spcPts val="9099"/>
              </a:lnSpc>
              <a:spcBef>
                <a:spcPct val="0"/>
              </a:spcBef>
            </a:pPr>
            <a:r>
              <a:rPr lang="en-US" sz="6499" dirty="0">
                <a:solidFill>
                  <a:srgbClr val="2156CF"/>
                </a:solidFill>
                <a:effectLst>
                  <a:outerShdw blurRad="76200" dist="76200" dir="2700000" algn="tl" rotWithShape="0">
                    <a:srgbClr val="FFFFFF"/>
                  </a:outerShdw>
                </a:effectLst>
                <a:latin typeface="Gibson 1"/>
              </a:rPr>
              <a:t>Promoting Your </a:t>
            </a:r>
            <a:r>
              <a:rPr lang="en-US" sz="6499" u="none" dirty="0">
                <a:solidFill>
                  <a:srgbClr val="2156CF"/>
                </a:solidFill>
                <a:effectLst>
                  <a:outerShdw blurRad="76200" dist="76200" dir="2700000" algn="tl" rotWithShape="0">
                    <a:srgbClr val="FFFFFF"/>
                  </a:outerShdw>
                </a:effectLst>
                <a:latin typeface="Gibson 1"/>
              </a:rPr>
              <a:t>Run</a:t>
            </a:r>
          </a:p>
        </p:txBody>
      </p:sp>
      <p:sp>
        <p:nvSpPr>
          <p:cNvPr id="4" name="TextBox 4"/>
          <p:cNvSpPr txBox="1"/>
          <p:nvPr/>
        </p:nvSpPr>
        <p:spPr>
          <a:xfrm>
            <a:off x="1028700" y="2373533"/>
            <a:ext cx="9921683" cy="1962150"/>
          </a:xfrm>
          <a:prstGeom prst="rect">
            <a:avLst/>
          </a:prstGeom>
        </p:spPr>
        <p:txBody>
          <a:bodyPr lIns="0" tIns="0" rIns="0" bIns="0" rtlCol="0" anchor="t">
            <a:spAutoFit/>
          </a:bodyPr>
          <a:lstStyle/>
          <a:p>
            <a:pPr marL="647700" lvl="1" indent="-323850">
              <a:lnSpc>
                <a:spcPts val="5250"/>
              </a:lnSpc>
              <a:buFont typeface="Arial"/>
              <a:buChar char="•"/>
            </a:pPr>
            <a:r>
              <a:rPr lang="en-US" sz="3000" dirty="0">
                <a:solidFill>
                  <a:srgbClr val="002E52"/>
                </a:solidFill>
                <a:latin typeface="Gibson 3"/>
              </a:rPr>
              <a:t>Posters and Student-Made Decorations</a:t>
            </a:r>
          </a:p>
          <a:p>
            <a:pPr marL="647700" lvl="1" indent="-323850">
              <a:lnSpc>
                <a:spcPts val="5250"/>
              </a:lnSpc>
              <a:buFont typeface="Arial"/>
              <a:buChar char="•"/>
            </a:pPr>
            <a:r>
              <a:rPr lang="en-US" sz="3000" dirty="0">
                <a:solidFill>
                  <a:srgbClr val="002E52"/>
                </a:solidFill>
                <a:latin typeface="Gibson 3"/>
              </a:rPr>
              <a:t>Virtual Meet-Ups With Fred Fox</a:t>
            </a:r>
          </a:p>
          <a:p>
            <a:pPr marL="647700" lvl="1" indent="-323850">
              <a:lnSpc>
                <a:spcPts val="5250"/>
              </a:lnSpc>
              <a:buFont typeface="Arial"/>
              <a:buChar char="•"/>
            </a:pPr>
            <a:r>
              <a:rPr lang="en-US" sz="3000" dirty="0">
                <a:solidFill>
                  <a:srgbClr val="002E52"/>
                </a:solidFill>
                <a:latin typeface="Gibson 3"/>
              </a:rPr>
              <a:t>T-Shirt Sales</a:t>
            </a:r>
          </a:p>
        </p:txBody>
      </p:sp>
      <p:grpSp>
        <p:nvGrpSpPr>
          <p:cNvPr id="5" name="Group 5"/>
          <p:cNvGrpSpPr/>
          <p:nvPr/>
        </p:nvGrpSpPr>
        <p:grpSpPr>
          <a:xfrm>
            <a:off x="11226502" y="318244"/>
            <a:ext cx="6579831" cy="9650512"/>
            <a:chOff x="0" y="0"/>
            <a:chExt cx="8773109" cy="12867350"/>
          </a:xfrm>
        </p:grpSpPr>
        <p:pic>
          <p:nvPicPr>
            <p:cNvPr id="6" name="Picture 6"/>
            <p:cNvPicPr>
              <a:picLocks noChangeAspect="1"/>
            </p:cNvPicPr>
            <p:nvPr/>
          </p:nvPicPr>
          <p:blipFill>
            <a:blip r:embed="rId6"/>
            <a:srcRect t="14056" b="14056"/>
            <a:stretch>
              <a:fillRect/>
            </a:stretch>
          </p:blipFill>
          <p:spPr>
            <a:xfrm>
              <a:off x="0" y="0"/>
              <a:ext cx="8773109" cy="8408900"/>
            </a:xfrm>
            <a:prstGeom prst="rect">
              <a:avLst/>
            </a:prstGeom>
          </p:spPr>
        </p:pic>
        <p:pic>
          <p:nvPicPr>
            <p:cNvPr id="7" name="Picture 7"/>
            <p:cNvPicPr>
              <a:picLocks noChangeAspect="1"/>
            </p:cNvPicPr>
            <p:nvPr/>
          </p:nvPicPr>
          <p:blipFill>
            <a:blip r:embed="rId7"/>
            <a:srcRect l="4679" t="5912" r="10591"/>
            <a:stretch>
              <a:fillRect/>
            </a:stretch>
          </p:blipFill>
          <p:spPr>
            <a:xfrm>
              <a:off x="0" y="8662900"/>
              <a:ext cx="2839703" cy="4204450"/>
            </a:xfrm>
            <a:prstGeom prst="rect">
              <a:avLst/>
            </a:prstGeom>
          </p:spPr>
        </p:pic>
        <p:pic>
          <p:nvPicPr>
            <p:cNvPr id="8" name="Picture 8"/>
            <p:cNvPicPr>
              <a:picLocks noChangeAspect="1"/>
            </p:cNvPicPr>
            <p:nvPr/>
          </p:nvPicPr>
          <p:blipFill>
            <a:blip r:embed="rId8"/>
            <a:srcRect t="646" b="646"/>
            <a:stretch>
              <a:fillRect/>
            </a:stretch>
          </p:blipFill>
          <p:spPr>
            <a:xfrm>
              <a:off x="3093703" y="8662900"/>
              <a:ext cx="5679406" cy="4204450"/>
            </a:xfrm>
            <a:prstGeom prst="rect">
              <a:avLst/>
            </a:prstGeom>
          </p:spPr>
        </p:pic>
      </p:grpSp>
      <p:sp>
        <p:nvSpPr>
          <p:cNvPr id="9" name="TextBox 9"/>
          <p:cNvSpPr txBox="1"/>
          <p:nvPr/>
        </p:nvSpPr>
        <p:spPr>
          <a:xfrm>
            <a:off x="1031560" y="8420100"/>
            <a:ext cx="10004442" cy="1465145"/>
          </a:xfrm>
          <a:prstGeom prst="rect">
            <a:avLst/>
          </a:prstGeom>
        </p:spPr>
        <p:txBody>
          <a:bodyPr wrap="square" lIns="0" tIns="0" rIns="0" bIns="0" rtlCol="0" anchor="t">
            <a:spAutoFit/>
          </a:bodyPr>
          <a:lstStyle/>
          <a:p>
            <a:pPr marL="0" lvl="0" indent="0" algn="l">
              <a:lnSpc>
                <a:spcPts val="5500"/>
              </a:lnSpc>
            </a:pPr>
            <a:r>
              <a:rPr lang="en-US" sz="5400" spc="225" dirty="0">
                <a:solidFill>
                  <a:srgbClr val="2156CF"/>
                </a:solidFill>
                <a:effectLst>
                  <a:outerShdw blurRad="76200" dist="76200" dir="2700000" algn="tl" rotWithShape="0">
                    <a:srgbClr val="FFFFFF"/>
                  </a:outerShdw>
                </a:effectLst>
                <a:latin typeface="TrashHand"/>
              </a:rPr>
              <a:t>find all of our resources at </a:t>
            </a:r>
            <a:r>
              <a:rPr lang="en-US" sz="5400" spc="225" dirty="0">
                <a:solidFill>
                  <a:srgbClr val="ED2626"/>
                </a:solidFill>
                <a:effectLst>
                  <a:outerShdw blurRad="76200" dist="76200" dir="2700000" algn="tl" rotWithShape="0">
                    <a:srgbClr val="FFFFFF"/>
                  </a:outerShdw>
                </a:effectLst>
                <a:latin typeface="TrashHand"/>
              </a:rPr>
              <a:t>www.terryfoxschoolrun.org</a:t>
            </a:r>
          </a:p>
        </p:txBody>
      </p:sp>
      <p:sp>
        <p:nvSpPr>
          <p:cNvPr id="10" name="TextBox 10"/>
          <p:cNvSpPr txBox="1"/>
          <p:nvPr/>
        </p:nvSpPr>
        <p:spPr>
          <a:xfrm>
            <a:off x="1085850" y="4605458"/>
            <a:ext cx="8115300" cy="897682"/>
          </a:xfrm>
          <a:prstGeom prst="rect">
            <a:avLst/>
          </a:prstGeom>
        </p:spPr>
        <p:txBody>
          <a:bodyPr wrap="square" lIns="0" tIns="0" rIns="0" bIns="0" rtlCol="0" anchor="t">
            <a:spAutoFit/>
          </a:bodyPr>
          <a:lstStyle>
            <a:defPPr>
              <a:defRPr lang="en-US"/>
            </a:defPPr>
            <a:lvl1pPr>
              <a:lnSpc>
                <a:spcPts val="6999"/>
              </a:lnSpc>
              <a:spcBef>
                <a:spcPct val="0"/>
              </a:spcBef>
              <a:defRPr sz="5400">
                <a:solidFill>
                  <a:srgbClr val="2156CF"/>
                </a:solidFill>
                <a:effectLst>
                  <a:outerShdw blurRad="76200" dist="76200" dir="2700000" algn="tl" rotWithShape="0">
                    <a:srgbClr val="FFFFFF"/>
                  </a:outerShdw>
                </a:effectLst>
                <a:latin typeface="Boyrun"/>
              </a:defRPr>
            </a:lvl1pPr>
          </a:lstStyle>
          <a:p>
            <a:r>
              <a:rPr lang="en-US" sz="7200" dirty="0"/>
              <a:t>Educator Resources</a:t>
            </a:r>
          </a:p>
        </p:txBody>
      </p:sp>
      <p:sp>
        <p:nvSpPr>
          <p:cNvPr id="11" name="TextBox 11"/>
          <p:cNvSpPr txBox="1"/>
          <p:nvPr/>
        </p:nvSpPr>
        <p:spPr>
          <a:xfrm>
            <a:off x="1028700" y="5355924"/>
            <a:ext cx="9921683" cy="2628900"/>
          </a:xfrm>
          <a:prstGeom prst="rect">
            <a:avLst/>
          </a:prstGeom>
        </p:spPr>
        <p:txBody>
          <a:bodyPr lIns="0" tIns="0" rIns="0" bIns="0" rtlCol="0" anchor="t">
            <a:spAutoFit/>
          </a:bodyPr>
          <a:lstStyle/>
          <a:p>
            <a:pPr marL="647700" lvl="1" indent="-323850">
              <a:lnSpc>
                <a:spcPts val="5250"/>
              </a:lnSpc>
              <a:buFont typeface="Arial"/>
              <a:buChar char="•"/>
            </a:pPr>
            <a:r>
              <a:rPr lang="en-US" sz="3000">
                <a:solidFill>
                  <a:srgbClr val="002E52"/>
                </a:solidFill>
                <a:latin typeface="Gibson 3"/>
              </a:rPr>
              <a:t>Virtual Classroom</a:t>
            </a:r>
          </a:p>
          <a:p>
            <a:pPr marL="647700" lvl="1" indent="-323850">
              <a:lnSpc>
                <a:spcPts val="5250"/>
              </a:lnSpc>
              <a:buFont typeface="Arial"/>
              <a:buChar char="•"/>
            </a:pPr>
            <a:r>
              <a:rPr lang="en-US" sz="3000">
                <a:solidFill>
                  <a:srgbClr val="002E52"/>
                </a:solidFill>
                <a:latin typeface="Gibson 3"/>
              </a:rPr>
              <a:t>Lesson Plans</a:t>
            </a:r>
          </a:p>
          <a:p>
            <a:pPr marL="647700" lvl="1" indent="-323850">
              <a:lnSpc>
                <a:spcPts val="5250"/>
              </a:lnSpc>
              <a:buFont typeface="Arial"/>
              <a:buChar char="•"/>
            </a:pPr>
            <a:r>
              <a:rPr lang="en-US" sz="3000">
                <a:solidFill>
                  <a:srgbClr val="002E52"/>
                </a:solidFill>
                <a:latin typeface="Gibson 3"/>
              </a:rPr>
              <a:t>Morning Announcements</a:t>
            </a:r>
          </a:p>
          <a:p>
            <a:pPr marL="647700" lvl="1" indent="-323850">
              <a:lnSpc>
                <a:spcPts val="5250"/>
              </a:lnSpc>
              <a:buFont typeface="Arial"/>
              <a:buChar char="•"/>
            </a:pPr>
            <a:r>
              <a:rPr lang="en-US" sz="3000">
                <a:solidFill>
                  <a:srgbClr val="002E52"/>
                </a:solidFill>
                <a:latin typeface="Gibson 3"/>
              </a:rPr>
              <a:t>... And More!</a:t>
            </a:r>
          </a:p>
        </p:txBody>
      </p:sp>
      <p:sp>
        <p:nvSpPr>
          <p:cNvPr id="12" name="TextBox 12"/>
          <p:cNvSpPr txBox="1"/>
          <p:nvPr/>
        </p:nvSpPr>
        <p:spPr>
          <a:xfrm>
            <a:off x="1028700" y="1714500"/>
            <a:ext cx="9105900" cy="811761"/>
          </a:xfrm>
          <a:prstGeom prst="rect">
            <a:avLst/>
          </a:prstGeom>
        </p:spPr>
        <p:txBody>
          <a:bodyPr wrap="square" lIns="0" tIns="0" rIns="0" bIns="0" rtlCol="0" anchor="t">
            <a:spAutoFit/>
          </a:bodyPr>
          <a:lstStyle/>
          <a:p>
            <a:pPr>
              <a:lnSpc>
                <a:spcPts val="6999"/>
              </a:lnSpc>
              <a:spcBef>
                <a:spcPct val="0"/>
              </a:spcBef>
            </a:pPr>
            <a:r>
              <a:rPr lang="en-US" sz="5400" dirty="0">
                <a:solidFill>
                  <a:srgbClr val="2156CF"/>
                </a:solidFill>
                <a:effectLst>
                  <a:outerShdw blurRad="76200" dist="76200" dir="2700000" algn="tl" rotWithShape="0">
                    <a:srgbClr val="FFFFFF"/>
                  </a:outerShdw>
                </a:effectLst>
                <a:latin typeface="Boyrun"/>
              </a:rPr>
              <a:t>Build excitement for your Run!</a:t>
            </a:r>
          </a:p>
        </p:txBody>
      </p:sp>
      <p:pic>
        <p:nvPicPr>
          <p:cNvPr id="14" name="Slide+10+-_out">
            <a:hlinkClick r:id="" action="ppaction://media"/>
            <a:extLst>
              <a:ext uri="{FF2B5EF4-FFF2-40B4-BE49-F238E27FC236}">
                <a16:creationId xmlns:a16="http://schemas.microsoft.com/office/drawing/2014/main" id="{3F32083B-2E14-9A65-D1E9-BAC8AD8103B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11150" y="8001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55000">
        <p14:reveal/>
      </p:transition>
    </mc:Choice>
    <mc:Fallback>
      <p:transition spd="slow" advClick="0" advTm="5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14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918"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20564475" cy="10287000"/>
            <a:chOff x="0" y="0"/>
            <a:chExt cx="27419300" cy="13716000"/>
          </a:xfrm>
        </p:grpSpPr>
        <p:sp>
          <p:nvSpPr>
            <p:cNvPr id="3" name="Freeform 3"/>
            <p:cNvSpPr/>
            <p:nvPr/>
          </p:nvSpPr>
          <p:spPr>
            <a:xfrm rot="-5400000">
              <a:off x="1370330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rot="-5400000">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grpSp>
      <p:grpSp>
        <p:nvGrpSpPr>
          <p:cNvPr id="5" name="Group 5"/>
          <p:cNvGrpSpPr/>
          <p:nvPr/>
        </p:nvGrpSpPr>
        <p:grpSpPr>
          <a:xfrm>
            <a:off x="11572875" y="426357"/>
            <a:ext cx="6518015" cy="9434285"/>
            <a:chOff x="0" y="0"/>
            <a:chExt cx="8690687" cy="12579047"/>
          </a:xfrm>
        </p:grpSpPr>
        <p:pic>
          <p:nvPicPr>
            <p:cNvPr id="6" name="Picture 6"/>
            <p:cNvPicPr>
              <a:picLocks noChangeAspect="1"/>
            </p:cNvPicPr>
            <p:nvPr/>
          </p:nvPicPr>
          <p:blipFill>
            <a:blip r:embed="rId6"/>
            <a:srcRect l="21561" t="14052" r="20141" b="54470"/>
            <a:stretch>
              <a:fillRect/>
            </a:stretch>
          </p:blipFill>
          <p:spPr>
            <a:xfrm>
              <a:off x="0" y="0"/>
              <a:ext cx="8690687" cy="6226024"/>
            </a:xfrm>
            <a:prstGeom prst="rect">
              <a:avLst/>
            </a:prstGeom>
          </p:spPr>
        </p:pic>
        <p:pic>
          <p:nvPicPr>
            <p:cNvPr id="7" name="Picture 7"/>
            <p:cNvPicPr>
              <a:picLocks noChangeAspect="1"/>
            </p:cNvPicPr>
            <p:nvPr/>
          </p:nvPicPr>
          <p:blipFill>
            <a:blip r:embed="rId7"/>
            <a:srcRect l="10593" t="29224" r="18735"/>
            <a:stretch>
              <a:fillRect/>
            </a:stretch>
          </p:blipFill>
          <p:spPr>
            <a:xfrm>
              <a:off x="0" y="6353024"/>
              <a:ext cx="4281843" cy="6226024"/>
            </a:xfrm>
            <a:prstGeom prst="rect">
              <a:avLst/>
            </a:prstGeom>
          </p:spPr>
        </p:pic>
        <p:pic>
          <p:nvPicPr>
            <p:cNvPr id="8" name="Picture 8"/>
            <p:cNvPicPr>
              <a:picLocks noChangeAspect="1"/>
            </p:cNvPicPr>
            <p:nvPr/>
          </p:nvPicPr>
          <p:blipFill>
            <a:blip r:embed="rId8"/>
            <a:srcRect l="15613" r="15613"/>
            <a:stretch>
              <a:fillRect/>
            </a:stretch>
          </p:blipFill>
          <p:spPr>
            <a:xfrm>
              <a:off x="4408843" y="6353024"/>
              <a:ext cx="4281843" cy="6226024"/>
            </a:xfrm>
            <a:prstGeom prst="rect">
              <a:avLst/>
            </a:prstGeom>
          </p:spPr>
        </p:pic>
      </p:grpSp>
      <p:sp>
        <p:nvSpPr>
          <p:cNvPr id="9" name="TextBox 9"/>
          <p:cNvSpPr txBox="1"/>
          <p:nvPr/>
        </p:nvSpPr>
        <p:spPr>
          <a:xfrm>
            <a:off x="1028700" y="447675"/>
            <a:ext cx="5280422" cy="1111250"/>
          </a:xfrm>
          <a:prstGeom prst="rect">
            <a:avLst/>
          </a:prstGeom>
        </p:spPr>
        <p:txBody>
          <a:bodyPr lIns="0" tIns="0" rIns="0" bIns="0" rtlCol="0" anchor="t">
            <a:spAutoFit/>
          </a:bodyPr>
          <a:lstStyle/>
          <a:p>
            <a:pPr>
              <a:lnSpc>
                <a:spcPts val="9099"/>
              </a:lnSpc>
              <a:spcBef>
                <a:spcPct val="0"/>
              </a:spcBef>
            </a:pPr>
            <a:r>
              <a:rPr lang="en-US" sz="6499" dirty="0">
                <a:solidFill>
                  <a:srgbClr val="2156CF"/>
                </a:solidFill>
                <a:effectLst>
                  <a:outerShdw blurRad="76200" dist="76200" dir="2700000" algn="tl" rotWithShape="0">
                    <a:schemeClr val="bg1">
                      <a:lumMod val="75000"/>
                    </a:schemeClr>
                  </a:outerShdw>
                </a:effectLst>
                <a:latin typeface="Gibson 1"/>
              </a:rPr>
              <a:t>Terry T-Shirts</a:t>
            </a:r>
          </a:p>
        </p:txBody>
      </p:sp>
      <p:sp>
        <p:nvSpPr>
          <p:cNvPr id="10" name="TextBox 10"/>
          <p:cNvSpPr txBox="1"/>
          <p:nvPr/>
        </p:nvSpPr>
        <p:spPr>
          <a:xfrm>
            <a:off x="967557" y="4450080"/>
            <a:ext cx="8001000" cy="641201"/>
          </a:xfrm>
          <a:prstGeom prst="rect">
            <a:avLst/>
          </a:prstGeom>
        </p:spPr>
        <p:txBody>
          <a:bodyPr lIns="0" tIns="0" rIns="0" bIns="0" rtlCol="0" anchor="t">
            <a:spAutoFit/>
          </a:bodyPr>
          <a:lstStyle/>
          <a:p>
            <a:pPr marL="0" lvl="0" indent="0">
              <a:lnSpc>
                <a:spcPts val="5599"/>
              </a:lnSpc>
              <a:spcBef>
                <a:spcPct val="0"/>
              </a:spcBef>
            </a:pPr>
            <a:r>
              <a:rPr lang="en-US" sz="3999" dirty="0">
                <a:solidFill>
                  <a:srgbClr val="ED2626"/>
                </a:solidFill>
                <a:effectLst>
                  <a:outerShdw blurRad="76200" dist="76200" dir="2700000" algn="ctr" rotWithShape="0">
                    <a:schemeClr val="bg1"/>
                  </a:outerShdw>
                </a:effectLst>
                <a:latin typeface="Boyrun"/>
              </a:rPr>
              <a:t>2023 LIMITED EDITION T-SHIRTS</a:t>
            </a:r>
          </a:p>
        </p:txBody>
      </p:sp>
      <p:sp>
        <p:nvSpPr>
          <p:cNvPr id="11" name="TextBox 11"/>
          <p:cNvSpPr txBox="1"/>
          <p:nvPr/>
        </p:nvSpPr>
        <p:spPr>
          <a:xfrm>
            <a:off x="967557" y="5036820"/>
            <a:ext cx="9921683" cy="1416050"/>
          </a:xfrm>
          <a:prstGeom prst="rect">
            <a:avLst/>
          </a:prstGeom>
        </p:spPr>
        <p:txBody>
          <a:bodyPr lIns="0" tIns="0" rIns="0" bIns="0" rtlCol="0" anchor="t">
            <a:spAutoFit/>
          </a:bodyPr>
          <a:lstStyle/>
          <a:p>
            <a:pPr>
              <a:lnSpc>
                <a:spcPts val="2800"/>
              </a:lnSpc>
            </a:pPr>
            <a:r>
              <a:rPr lang="en-US" sz="2000">
                <a:solidFill>
                  <a:srgbClr val="002E52"/>
                </a:solidFill>
                <a:latin typeface="Gibson 3"/>
              </a:rPr>
              <a:t>The 2023 Terry Fox Run shirt design was designed together with input from Ryan Reynolds and the Fox Family. The shirt features messages Terry and his family received both past and present, and celebrates how his story and legacy continues to inspire people of all ages, backgrounds, and abilities in Canada and beyond.</a:t>
            </a:r>
          </a:p>
        </p:txBody>
      </p:sp>
      <p:sp>
        <p:nvSpPr>
          <p:cNvPr id="12" name="TextBox 12"/>
          <p:cNvSpPr txBox="1"/>
          <p:nvPr/>
        </p:nvSpPr>
        <p:spPr>
          <a:xfrm>
            <a:off x="967557" y="7001525"/>
            <a:ext cx="8001000" cy="641201"/>
          </a:xfrm>
          <a:prstGeom prst="rect">
            <a:avLst/>
          </a:prstGeom>
        </p:spPr>
        <p:txBody>
          <a:bodyPr lIns="0" tIns="0" rIns="0" bIns="0" rtlCol="0" anchor="t">
            <a:spAutoFit/>
          </a:bodyPr>
          <a:lstStyle/>
          <a:p>
            <a:pPr>
              <a:lnSpc>
                <a:spcPts val="5599"/>
              </a:lnSpc>
              <a:spcBef>
                <a:spcPct val="0"/>
              </a:spcBef>
            </a:pPr>
            <a:r>
              <a:rPr lang="en-US" sz="3999" dirty="0">
                <a:solidFill>
                  <a:srgbClr val="ED2626"/>
                </a:solidFill>
                <a:effectLst>
                  <a:outerShdw blurRad="76200" dist="76200" dir="2700000" algn="ctr" rotWithShape="0">
                    <a:schemeClr val="bg1"/>
                  </a:outerShdw>
                </a:effectLst>
                <a:latin typeface="Boyrun"/>
              </a:rPr>
              <a:t>TERRY'S TEAM MEMBER T-SHIRTS</a:t>
            </a:r>
          </a:p>
        </p:txBody>
      </p:sp>
      <p:sp>
        <p:nvSpPr>
          <p:cNvPr id="13" name="TextBox 13"/>
          <p:cNvSpPr txBox="1"/>
          <p:nvPr/>
        </p:nvSpPr>
        <p:spPr>
          <a:xfrm>
            <a:off x="967557" y="7620650"/>
            <a:ext cx="9921683" cy="1063625"/>
          </a:xfrm>
          <a:prstGeom prst="rect">
            <a:avLst/>
          </a:prstGeom>
        </p:spPr>
        <p:txBody>
          <a:bodyPr lIns="0" tIns="0" rIns="0" bIns="0" rtlCol="0" anchor="t">
            <a:spAutoFit/>
          </a:bodyPr>
          <a:lstStyle/>
          <a:p>
            <a:pPr>
              <a:lnSpc>
                <a:spcPts val="2800"/>
              </a:lnSpc>
            </a:pPr>
            <a:r>
              <a:rPr lang="en-US" sz="2000">
                <a:solidFill>
                  <a:srgbClr val="002E52"/>
                </a:solidFill>
                <a:latin typeface="Gibson 3"/>
              </a:rPr>
              <a:t>A Terry’s Team Member is someone who has had a personal diagnosis of cancer and is at any stage of their treatment or recovery. The Terry Fox Foundation honours these individuals with a special red Terry’s Team Member t-shirt recognizing the wearer as a cancer survivor. </a:t>
            </a:r>
          </a:p>
        </p:txBody>
      </p:sp>
      <p:sp>
        <p:nvSpPr>
          <p:cNvPr id="14" name="TextBox 14"/>
          <p:cNvSpPr txBox="1"/>
          <p:nvPr/>
        </p:nvSpPr>
        <p:spPr>
          <a:xfrm>
            <a:off x="967557" y="8673417"/>
            <a:ext cx="10572750" cy="427355"/>
          </a:xfrm>
          <a:prstGeom prst="rect">
            <a:avLst/>
          </a:prstGeom>
        </p:spPr>
        <p:txBody>
          <a:bodyPr lIns="0" tIns="0" rIns="0" bIns="0" rtlCol="0" anchor="t">
            <a:spAutoFit/>
          </a:bodyPr>
          <a:lstStyle/>
          <a:p>
            <a:pPr marL="0" lvl="0" indent="0">
              <a:lnSpc>
                <a:spcPts val="3219"/>
              </a:lnSpc>
              <a:spcBef>
                <a:spcPct val="0"/>
              </a:spcBef>
            </a:pPr>
            <a:r>
              <a:rPr lang="en-US" sz="2299">
                <a:solidFill>
                  <a:srgbClr val="F7F6EE"/>
                </a:solidFill>
                <a:latin typeface="Boyrun"/>
              </a:rPr>
              <a:t>Terry's Team Member </a:t>
            </a:r>
            <a:r>
              <a:rPr lang="en-US" sz="2299" u="none">
                <a:solidFill>
                  <a:srgbClr val="F7F6EE"/>
                </a:solidFill>
                <a:latin typeface="Boyrun"/>
              </a:rPr>
              <a:t>Shirts are available for students and staff in your school community.</a:t>
            </a:r>
          </a:p>
        </p:txBody>
      </p:sp>
      <p:sp>
        <p:nvSpPr>
          <p:cNvPr id="15" name="TextBox 15"/>
          <p:cNvSpPr txBox="1"/>
          <p:nvPr/>
        </p:nvSpPr>
        <p:spPr>
          <a:xfrm>
            <a:off x="1028700" y="2239645"/>
            <a:ext cx="4957614" cy="1249680"/>
          </a:xfrm>
          <a:prstGeom prst="rect">
            <a:avLst/>
          </a:prstGeom>
        </p:spPr>
        <p:txBody>
          <a:bodyPr wrap="square" lIns="0" tIns="0" rIns="0" bIns="0" rtlCol="0" anchor="t">
            <a:spAutoFit/>
          </a:bodyPr>
          <a:lstStyle/>
          <a:p>
            <a:pPr marL="474980" lvl="1" indent="-237490">
              <a:lnSpc>
                <a:spcPts val="3300"/>
              </a:lnSpc>
              <a:buFont typeface="Arial"/>
              <a:buChar char="•"/>
            </a:pPr>
            <a:r>
              <a:rPr lang="en-US" sz="2200" dirty="0">
                <a:solidFill>
                  <a:srgbClr val="002E52"/>
                </a:solidFill>
                <a:latin typeface="Gibson 3"/>
              </a:rPr>
              <a:t>Student Order Form</a:t>
            </a:r>
          </a:p>
          <a:p>
            <a:pPr marL="474980" lvl="1" indent="-237490">
              <a:lnSpc>
                <a:spcPts val="3300"/>
              </a:lnSpc>
              <a:buFont typeface="Arial"/>
              <a:buChar char="•"/>
            </a:pPr>
            <a:r>
              <a:rPr lang="en-US" sz="2200" dirty="0">
                <a:solidFill>
                  <a:srgbClr val="002E52"/>
                </a:solidFill>
                <a:latin typeface="Gibson 3"/>
              </a:rPr>
              <a:t>Online Merchandise Order Form</a:t>
            </a:r>
          </a:p>
          <a:p>
            <a:pPr marL="474980" lvl="1" indent="-237490">
              <a:lnSpc>
                <a:spcPts val="3300"/>
              </a:lnSpc>
              <a:buFont typeface="Arial"/>
              <a:buChar char="•"/>
            </a:pPr>
            <a:r>
              <a:rPr lang="en-US" sz="2200" dirty="0">
                <a:solidFill>
                  <a:srgbClr val="002E52"/>
                </a:solidFill>
                <a:latin typeface="Gibson 3"/>
              </a:rPr>
              <a:t>Shirts are available in sizes 6X - 2XL</a:t>
            </a:r>
          </a:p>
        </p:txBody>
      </p:sp>
      <p:sp>
        <p:nvSpPr>
          <p:cNvPr id="16" name="TextBox 16"/>
          <p:cNvSpPr txBox="1"/>
          <p:nvPr/>
        </p:nvSpPr>
        <p:spPr>
          <a:xfrm>
            <a:off x="1028700" y="1588988"/>
            <a:ext cx="3999161" cy="607154"/>
          </a:xfrm>
          <a:prstGeom prst="rect">
            <a:avLst/>
          </a:prstGeom>
        </p:spPr>
        <p:txBody>
          <a:bodyPr lIns="0" tIns="0" rIns="0" bIns="0" rtlCol="0" anchor="t">
            <a:spAutoFit/>
          </a:bodyPr>
          <a:lstStyle/>
          <a:p>
            <a:pPr marL="0" lvl="0" indent="0" algn="l">
              <a:lnSpc>
                <a:spcPts val="5319"/>
              </a:lnSpc>
              <a:spcBef>
                <a:spcPct val="0"/>
              </a:spcBef>
            </a:pPr>
            <a:r>
              <a:rPr lang="en-US" sz="3799" u="none" strike="noStrike" dirty="0">
                <a:solidFill>
                  <a:srgbClr val="ED2626"/>
                </a:solidFill>
                <a:effectLst>
                  <a:outerShdw blurRad="76200" dist="63500" dir="2700000" algn="tl" rotWithShape="0">
                    <a:schemeClr val="bg1">
                      <a:lumMod val="85000"/>
                    </a:schemeClr>
                  </a:outerShdw>
                </a:effectLst>
                <a:latin typeface="Boyrun"/>
              </a:rPr>
              <a:t>ORDERING T-SHIRTS</a:t>
            </a:r>
          </a:p>
        </p:txBody>
      </p:sp>
      <p:sp>
        <p:nvSpPr>
          <p:cNvPr id="17" name="TextBox 17"/>
          <p:cNvSpPr txBox="1"/>
          <p:nvPr/>
        </p:nvSpPr>
        <p:spPr>
          <a:xfrm>
            <a:off x="6309122" y="1588988"/>
            <a:ext cx="4300686" cy="607154"/>
          </a:xfrm>
          <a:prstGeom prst="rect">
            <a:avLst/>
          </a:prstGeom>
        </p:spPr>
        <p:txBody>
          <a:bodyPr lIns="0" tIns="0" rIns="0" bIns="0" rtlCol="0" anchor="t">
            <a:spAutoFit/>
          </a:bodyPr>
          <a:lstStyle/>
          <a:p>
            <a:pPr>
              <a:lnSpc>
                <a:spcPts val="5319"/>
              </a:lnSpc>
              <a:spcBef>
                <a:spcPct val="0"/>
              </a:spcBef>
            </a:pPr>
            <a:r>
              <a:rPr lang="en-US" sz="3799" dirty="0">
                <a:solidFill>
                  <a:srgbClr val="ED2626"/>
                </a:solidFill>
                <a:effectLst>
                  <a:outerShdw blurRad="76200" dist="63500" dir="2700000" algn="tl" rotWithShape="0">
                    <a:schemeClr val="bg1">
                      <a:lumMod val="85000"/>
                    </a:schemeClr>
                  </a:outerShdw>
                </a:effectLst>
                <a:latin typeface="Boyrun"/>
              </a:rPr>
              <a:t>T-SHIRT TIPS</a:t>
            </a:r>
          </a:p>
        </p:txBody>
      </p:sp>
      <p:sp>
        <p:nvSpPr>
          <p:cNvPr id="18" name="TextBox 18"/>
          <p:cNvSpPr txBox="1"/>
          <p:nvPr/>
        </p:nvSpPr>
        <p:spPr>
          <a:xfrm>
            <a:off x="6309122" y="2239645"/>
            <a:ext cx="4933702" cy="1668780"/>
          </a:xfrm>
          <a:prstGeom prst="rect">
            <a:avLst/>
          </a:prstGeom>
        </p:spPr>
        <p:txBody>
          <a:bodyPr lIns="0" tIns="0" rIns="0" bIns="0" rtlCol="0" anchor="t">
            <a:spAutoFit/>
          </a:bodyPr>
          <a:lstStyle/>
          <a:p>
            <a:pPr marL="474980" lvl="1" indent="-237490">
              <a:lnSpc>
                <a:spcPts val="3300"/>
              </a:lnSpc>
              <a:buFont typeface="Arial"/>
              <a:buChar char="•"/>
            </a:pPr>
            <a:r>
              <a:rPr lang="en-US" sz="2200">
                <a:solidFill>
                  <a:srgbClr val="002E52"/>
                </a:solidFill>
                <a:latin typeface="Gibson 3"/>
              </a:rPr>
              <a:t>Set a deadline for placing orders</a:t>
            </a:r>
          </a:p>
          <a:p>
            <a:pPr marL="474980" lvl="1" indent="-237490">
              <a:lnSpc>
                <a:spcPts val="3300"/>
              </a:lnSpc>
              <a:buFont typeface="Arial"/>
              <a:buChar char="•"/>
            </a:pPr>
            <a:r>
              <a:rPr lang="en-US" sz="2200">
                <a:solidFill>
                  <a:srgbClr val="002E52"/>
                </a:solidFill>
                <a:latin typeface="Gibson 3"/>
              </a:rPr>
              <a:t>All T-Shirt sales are final</a:t>
            </a:r>
          </a:p>
          <a:p>
            <a:pPr marL="474980" lvl="1" indent="-237490">
              <a:lnSpc>
                <a:spcPts val="3300"/>
              </a:lnSpc>
              <a:buFont typeface="Arial"/>
              <a:buChar char="•"/>
            </a:pPr>
            <a:r>
              <a:rPr lang="en-US" sz="2200">
                <a:solidFill>
                  <a:srgbClr val="002E52"/>
                </a:solidFill>
                <a:latin typeface="Gibson 3"/>
              </a:rPr>
              <a:t>All T-Shirt sales contribute to your school fundraising total</a:t>
            </a:r>
          </a:p>
        </p:txBody>
      </p:sp>
      <p:sp>
        <p:nvSpPr>
          <p:cNvPr id="19" name="TextBox 19"/>
          <p:cNvSpPr txBox="1"/>
          <p:nvPr/>
        </p:nvSpPr>
        <p:spPr>
          <a:xfrm>
            <a:off x="967557" y="6414770"/>
            <a:ext cx="8023501" cy="427355"/>
          </a:xfrm>
          <a:prstGeom prst="rect">
            <a:avLst/>
          </a:prstGeom>
        </p:spPr>
        <p:txBody>
          <a:bodyPr lIns="0" tIns="0" rIns="0" bIns="0" rtlCol="0" anchor="t">
            <a:spAutoFit/>
          </a:bodyPr>
          <a:lstStyle/>
          <a:p>
            <a:pPr marL="0" lvl="0" indent="0">
              <a:lnSpc>
                <a:spcPts val="3219"/>
              </a:lnSpc>
              <a:spcBef>
                <a:spcPct val="0"/>
              </a:spcBef>
            </a:pPr>
            <a:r>
              <a:rPr lang="en-US" sz="2299" u="none" strike="noStrike">
                <a:solidFill>
                  <a:srgbClr val="F7F6EE"/>
                </a:solidFill>
                <a:latin typeface="Boyrun"/>
              </a:rPr>
              <a:t> (All sales are added to your school’s fundraising total.)</a:t>
            </a:r>
          </a:p>
        </p:txBody>
      </p:sp>
      <p:pic>
        <p:nvPicPr>
          <p:cNvPr id="21" name="Slide+11+-_out">
            <a:hlinkClick r:id="" action="ppaction://media"/>
            <a:extLst>
              <a:ext uri="{FF2B5EF4-FFF2-40B4-BE49-F238E27FC236}">
                <a16:creationId xmlns:a16="http://schemas.microsoft.com/office/drawing/2014/main" id="{80A6A08D-2A23-5A0A-33FA-F574C7C5E57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42478" y="8001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5000">
        <p14:reveal/>
      </p:transition>
    </mc:Choice>
    <mc:Fallback>
      <p:transition spd="slow" advTm="5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70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3878"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CA"/>
          </a:p>
        </p:txBody>
      </p:sp>
      <p:grpSp>
        <p:nvGrpSpPr>
          <p:cNvPr id="3" name="Group 3"/>
          <p:cNvGrpSpPr/>
          <p:nvPr/>
        </p:nvGrpSpPr>
        <p:grpSpPr>
          <a:xfrm>
            <a:off x="11442086" y="285750"/>
            <a:ext cx="6484665" cy="9715500"/>
            <a:chOff x="0" y="0"/>
            <a:chExt cx="8646219" cy="12954000"/>
          </a:xfrm>
        </p:grpSpPr>
        <p:pic>
          <p:nvPicPr>
            <p:cNvPr id="4" name="Picture 4"/>
            <p:cNvPicPr>
              <a:picLocks noChangeAspect="1"/>
            </p:cNvPicPr>
            <p:nvPr/>
          </p:nvPicPr>
          <p:blipFill>
            <a:blip r:embed="rId6"/>
            <a:srcRect t="24482" b="38795"/>
            <a:stretch>
              <a:fillRect/>
            </a:stretch>
          </p:blipFill>
          <p:spPr>
            <a:xfrm>
              <a:off x="0" y="0"/>
              <a:ext cx="8646219" cy="4233333"/>
            </a:xfrm>
            <a:prstGeom prst="rect">
              <a:avLst/>
            </a:prstGeom>
          </p:spPr>
        </p:pic>
        <p:pic>
          <p:nvPicPr>
            <p:cNvPr id="5" name="Picture 5"/>
            <p:cNvPicPr>
              <a:picLocks noChangeAspect="1"/>
            </p:cNvPicPr>
            <p:nvPr/>
          </p:nvPicPr>
          <p:blipFill>
            <a:blip r:embed="rId7"/>
            <a:srcRect l="2985" t="21303" r="2985" b="17312"/>
            <a:stretch>
              <a:fillRect/>
            </a:stretch>
          </p:blipFill>
          <p:spPr>
            <a:xfrm>
              <a:off x="0" y="4360333"/>
              <a:ext cx="8646219" cy="4233333"/>
            </a:xfrm>
            <a:prstGeom prst="rect">
              <a:avLst/>
            </a:prstGeom>
          </p:spPr>
        </p:pic>
        <p:pic>
          <p:nvPicPr>
            <p:cNvPr id="6" name="Picture 6"/>
            <p:cNvPicPr>
              <a:picLocks noChangeAspect="1"/>
            </p:cNvPicPr>
            <p:nvPr/>
          </p:nvPicPr>
          <p:blipFill>
            <a:blip r:embed="rId8"/>
            <a:srcRect l="18099" t="15330" r="4500" b="34140"/>
            <a:stretch>
              <a:fillRect/>
            </a:stretch>
          </p:blipFill>
          <p:spPr>
            <a:xfrm>
              <a:off x="0" y="8720667"/>
              <a:ext cx="8646219" cy="4233333"/>
            </a:xfrm>
            <a:prstGeom prst="rect">
              <a:avLst/>
            </a:prstGeom>
          </p:spPr>
        </p:pic>
      </p:grpSp>
      <p:sp>
        <p:nvSpPr>
          <p:cNvPr id="7" name="TextBox 7"/>
          <p:cNvSpPr txBox="1"/>
          <p:nvPr/>
        </p:nvSpPr>
        <p:spPr>
          <a:xfrm>
            <a:off x="1028700" y="447675"/>
            <a:ext cx="8215015" cy="1111250"/>
          </a:xfrm>
          <a:prstGeom prst="rect">
            <a:avLst/>
          </a:prstGeom>
        </p:spPr>
        <p:txBody>
          <a:bodyPr lIns="0" tIns="0" rIns="0" bIns="0" rtlCol="0" anchor="t">
            <a:spAutoFit/>
          </a:bodyPr>
          <a:lstStyle/>
          <a:p>
            <a:pPr>
              <a:lnSpc>
                <a:spcPts val="9099"/>
              </a:lnSpc>
              <a:spcBef>
                <a:spcPct val="0"/>
              </a:spcBef>
            </a:pPr>
            <a:r>
              <a:rPr lang="en-US" sz="6499" dirty="0">
                <a:solidFill>
                  <a:srgbClr val="2156CF"/>
                </a:solidFill>
                <a:effectLst>
                  <a:outerShdw blurRad="76200" dist="76200" dir="2700000" algn="tl" rotWithShape="0">
                    <a:srgbClr val="FFFFFF"/>
                  </a:outerShdw>
                </a:effectLst>
                <a:latin typeface="Gibson 1"/>
              </a:rPr>
              <a:t>Terry Fox Challenges</a:t>
            </a:r>
          </a:p>
        </p:txBody>
      </p:sp>
      <p:sp>
        <p:nvSpPr>
          <p:cNvPr id="8" name="TextBox 8"/>
          <p:cNvSpPr txBox="1"/>
          <p:nvPr/>
        </p:nvSpPr>
        <p:spPr>
          <a:xfrm>
            <a:off x="1028700" y="3284698"/>
            <a:ext cx="8872538" cy="2399030"/>
          </a:xfrm>
          <a:prstGeom prst="rect">
            <a:avLst/>
          </a:prstGeom>
        </p:spPr>
        <p:txBody>
          <a:bodyPr lIns="0" tIns="0" rIns="0" bIns="0" rtlCol="0" anchor="t">
            <a:spAutoFit/>
          </a:bodyPr>
          <a:lstStyle/>
          <a:p>
            <a:pPr marL="474979" lvl="1" indent="-237490" algn="l">
              <a:lnSpc>
                <a:spcPts val="3849"/>
              </a:lnSpc>
              <a:buFont typeface="Arial"/>
              <a:buChar char="•"/>
            </a:pPr>
            <a:r>
              <a:rPr lang="en-US" sz="2199">
                <a:solidFill>
                  <a:srgbClr val="002E52"/>
                </a:solidFill>
                <a:latin typeface="Gibson 3"/>
              </a:rPr>
              <a:t>Plan for an individual, </a:t>
            </a:r>
            <a:r>
              <a:rPr lang="en-US" sz="2199" u="none">
                <a:solidFill>
                  <a:srgbClr val="002E52"/>
                </a:solidFill>
                <a:latin typeface="Gibson 3"/>
              </a:rPr>
              <a:t>classroom, OR school-wide Challenge</a:t>
            </a:r>
          </a:p>
          <a:p>
            <a:pPr marL="474979" lvl="1" indent="-237490" algn="l">
              <a:lnSpc>
                <a:spcPts val="3849"/>
              </a:lnSpc>
              <a:buFont typeface="Arial"/>
              <a:buChar char="•"/>
            </a:pPr>
            <a:r>
              <a:rPr lang="en-US" sz="2199" u="none">
                <a:solidFill>
                  <a:srgbClr val="002E52"/>
                </a:solidFill>
                <a:latin typeface="Gibson 3"/>
              </a:rPr>
              <a:t>Encourage students to get creative with their Challenge ideas</a:t>
            </a:r>
          </a:p>
          <a:p>
            <a:pPr marL="474979" lvl="1" indent="-237490" algn="l">
              <a:lnSpc>
                <a:spcPts val="3849"/>
              </a:lnSpc>
              <a:buFont typeface="Arial"/>
              <a:buChar char="•"/>
            </a:pPr>
            <a:r>
              <a:rPr lang="en-US" sz="2199" u="none">
                <a:solidFill>
                  <a:srgbClr val="002E52"/>
                </a:solidFill>
                <a:latin typeface="Gibson 3"/>
              </a:rPr>
              <a:t>Set clear Challenge guidelines</a:t>
            </a:r>
          </a:p>
          <a:p>
            <a:pPr marL="474979" lvl="1" indent="-237490" algn="l">
              <a:lnSpc>
                <a:spcPts val="3849"/>
              </a:lnSpc>
              <a:buFont typeface="Arial"/>
              <a:buChar char="•"/>
            </a:pPr>
            <a:r>
              <a:rPr lang="en-US" sz="2199" u="none">
                <a:solidFill>
                  <a:srgbClr val="002E52"/>
                </a:solidFill>
                <a:latin typeface="Gibson 3"/>
              </a:rPr>
              <a:t>Offer incentives, like extra recess or a pizza party!</a:t>
            </a:r>
          </a:p>
          <a:p>
            <a:pPr marL="474980" lvl="1" indent="-237490" algn="l">
              <a:lnSpc>
                <a:spcPts val="3850"/>
              </a:lnSpc>
              <a:buFont typeface="Arial"/>
              <a:buChar char="•"/>
            </a:pPr>
            <a:r>
              <a:rPr lang="en-US" sz="2200" u="none">
                <a:solidFill>
                  <a:srgbClr val="002E52"/>
                </a:solidFill>
                <a:latin typeface="Gibson 3"/>
              </a:rPr>
              <a:t>Consider using resources like your Goal Poster to track your Challenge!</a:t>
            </a:r>
          </a:p>
        </p:txBody>
      </p:sp>
      <p:sp>
        <p:nvSpPr>
          <p:cNvPr id="9" name="TextBox 9"/>
          <p:cNvSpPr txBox="1"/>
          <p:nvPr/>
        </p:nvSpPr>
        <p:spPr>
          <a:xfrm>
            <a:off x="1028700" y="2514756"/>
            <a:ext cx="8001000" cy="813684"/>
          </a:xfrm>
          <a:prstGeom prst="rect">
            <a:avLst/>
          </a:prstGeom>
        </p:spPr>
        <p:txBody>
          <a:bodyPr lIns="0" tIns="0" rIns="0" bIns="0" rtlCol="0" anchor="t">
            <a:spAutoFit/>
          </a:bodyPr>
          <a:lstStyle/>
          <a:p>
            <a:pPr marL="0" lvl="0" indent="0" algn="l">
              <a:lnSpc>
                <a:spcPts val="7139"/>
              </a:lnSpc>
              <a:spcBef>
                <a:spcPct val="0"/>
              </a:spcBef>
            </a:pPr>
            <a:r>
              <a:rPr lang="en-US" sz="5099" u="none" strike="noStrike" dirty="0">
                <a:solidFill>
                  <a:srgbClr val="2156CF"/>
                </a:solidFill>
                <a:effectLst>
                  <a:outerShdw blurRad="76200" dist="76200" dir="2700000" algn="tl" rotWithShape="0">
                    <a:schemeClr val="bg1"/>
                  </a:outerShdw>
                </a:effectLst>
                <a:latin typeface="Boyrun"/>
              </a:rPr>
              <a:t>Creating Your Challenge</a:t>
            </a:r>
          </a:p>
        </p:txBody>
      </p:sp>
      <p:sp>
        <p:nvSpPr>
          <p:cNvPr id="10" name="TextBox 10"/>
          <p:cNvSpPr txBox="1"/>
          <p:nvPr/>
        </p:nvSpPr>
        <p:spPr>
          <a:xfrm>
            <a:off x="1028700" y="6339371"/>
            <a:ext cx="10299086" cy="2399030"/>
          </a:xfrm>
          <a:prstGeom prst="rect">
            <a:avLst/>
          </a:prstGeom>
        </p:spPr>
        <p:txBody>
          <a:bodyPr lIns="0" tIns="0" rIns="0" bIns="0" rtlCol="0" anchor="t">
            <a:spAutoFit/>
          </a:bodyPr>
          <a:lstStyle/>
          <a:p>
            <a:pPr marL="474979" lvl="1" indent="-237490">
              <a:lnSpc>
                <a:spcPts val="3849"/>
              </a:lnSpc>
              <a:buFont typeface="Arial"/>
              <a:buChar char="•"/>
            </a:pPr>
            <a:r>
              <a:rPr lang="en-US" sz="2199">
                <a:solidFill>
                  <a:srgbClr val="002E52"/>
                </a:solidFill>
                <a:latin typeface="Gibson 3"/>
              </a:rPr>
              <a:t>Ask students to try for a personal best or to commit to trying something new</a:t>
            </a:r>
          </a:p>
          <a:p>
            <a:pPr marL="474979" lvl="1" indent="-237490">
              <a:lnSpc>
                <a:spcPts val="3849"/>
              </a:lnSpc>
              <a:buFont typeface="Arial"/>
              <a:buChar char="•"/>
            </a:pPr>
            <a:r>
              <a:rPr lang="en-US" sz="2199">
                <a:solidFill>
                  <a:srgbClr val="002E52"/>
                </a:solidFill>
                <a:latin typeface="Gibson 3"/>
              </a:rPr>
              <a:t>How many KMs can our school walk before Run Day?</a:t>
            </a:r>
          </a:p>
          <a:p>
            <a:pPr marL="474979" lvl="1" indent="-237490">
              <a:lnSpc>
                <a:spcPts val="3849"/>
              </a:lnSpc>
              <a:buFont typeface="Arial"/>
              <a:buChar char="•"/>
            </a:pPr>
            <a:r>
              <a:rPr lang="en-US" sz="2199">
                <a:solidFill>
                  <a:srgbClr val="002E52"/>
                </a:solidFill>
                <a:latin typeface="Gibson 3"/>
              </a:rPr>
              <a:t>Ask each grade level to create a Challenge within their grade level</a:t>
            </a:r>
          </a:p>
          <a:p>
            <a:pPr marL="474979" lvl="1" indent="-237490">
              <a:lnSpc>
                <a:spcPts val="3849"/>
              </a:lnSpc>
              <a:buFont typeface="Arial"/>
              <a:buChar char="•"/>
            </a:pPr>
            <a:r>
              <a:rPr lang="en-US" sz="2199">
                <a:solidFill>
                  <a:srgbClr val="002E52"/>
                </a:solidFill>
                <a:latin typeface="Gibson 3"/>
              </a:rPr>
              <a:t>Incentivize students with the promise of Staff in silly outfits</a:t>
            </a:r>
          </a:p>
          <a:p>
            <a:pPr marL="474979" lvl="1" indent="-237490" algn="l">
              <a:lnSpc>
                <a:spcPts val="3849"/>
              </a:lnSpc>
              <a:spcBef>
                <a:spcPct val="0"/>
              </a:spcBef>
              <a:buFont typeface="Arial"/>
              <a:buChar char="•"/>
            </a:pPr>
            <a:r>
              <a:rPr lang="en-US" sz="2199">
                <a:solidFill>
                  <a:srgbClr val="002E52"/>
                </a:solidFill>
                <a:latin typeface="Gibson 3"/>
              </a:rPr>
              <a:t>Create a Challenge board where students can track progress</a:t>
            </a:r>
          </a:p>
        </p:txBody>
      </p:sp>
      <p:sp>
        <p:nvSpPr>
          <p:cNvPr id="11" name="TextBox 11"/>
          <p:cNvSpPr txBox="1"/>
          <p:nvPr/>
        </p:nvSpPr>
        <p:spPr>
          <a:xfrm>
            <a:off x="1028700" y="5569428"/>
            <a:ext cx="8001000" cy="813684"/>
          </a:xfrm>
          <a:prstGeom prst="rect">
            <a:avLst/>
          </a:prstGeom>
        </p:spPr>
        <p:txBody>
          <a:bodyPr lIns="0" tIns="0" rIns="0" bIns="0" rtlCol="0" anchor="t">
            <a:spAutoFit/>
          </a:bodyPr>
          <a:lstStyle/>
          <a:p>
            <a:pPr>
              <a:lnSpc>
                <a:spcPts val="7139"/>
              </a:lnSpc>
              <a:spcBef>
                <a:spcPct val="0"/>
              </a:spcBef>
            </a:pPr>
            <a:r>
              <a:rPr lang="en-US" sz="5099" dirty="0">
                <a:solidFill>
                  <a:srgbClr val="2156CF"/>
                </a:solidFill>
                <a:effectLst>
                  <a:outerShdw blurRad="76200" dist="76200" dir="2700000" algn="tl" rotWithShape="0">
                    <a:schemeClr val="bg1"/>
                  </a:outerShdw>
                </a:effectLst>
                <a:latin typeface="Boyrun"/>
              </a:rPr>
              <a:t>Challenge Ideas</a:t>
            </a:r>
          </a:p>
        </p:txBody>
      </p:sp>
      <p:sp>
        <p:nvSpPr>
          <p:cNvPr id="12" name="TextBox 12"/>
          <p:cNvSpPr txBox="1"/>
          <p:nvPr/>
        </p:nvSpPr>
        <p:spPr>
          <a:xfrm>
            <a:off x="1080343" y="8852701"/>
            <a:ext cx="8001000" cy="1189365"/>
          </a:xfrm>
          <a:prstGeom prst="rect">
            <a:avLst/>
          </a:prstGeom>
        </p:spPr>
        <p:txBody>
          <a:bodyPr lIns="0" tIns="0" rIns="0" bIns="0" rtlCol="0" anchor="t">
            <a:spAutoFit/>
          </a:bodyPr>
          <a:lstStyle/>
          <a:p>
            <a:pPr algn="just">
              <a:lnSpc>
                <a:spcPts val="4899"/>
              </a:lnSpc>
            </a:pPr>
            <a:r>
              <a:rPr lang="en-US" sz="3499" dirty="0">
                <a:solidFill>
                  <a:srgbClr val="002E52"/>
                </a:solidFill>
                <a:effectLst>
                  <a:outerShdw blurRad="76200" dist="101600" dir="2400000" algn="ctr" rotWithShape="0">
                    <a:srgbClr val="FFFFFF"/>
                  </a:outerShdw>
                </a:effectLst>
                <a:latin typeface="Boyrun"/>
              </a:rPr>
              <a:t>"ANYTHING IS POSSIBLE IF YOU TRY." </a:t>
            </a:r>
          </a:p>
          <a:p>
            <a:pPr marL="0" lvl="0" indent="0">
              <a:lnSpc>
                <a:spcPts val="4899"/>
              </a:lnSpc>
              <a:spcBef>
                <a:spcPct val="0"/>
              </a:spcBef>
            </a:pPr>
            <a:r>
              <a:rPr lang="en-US" sz="3499" dirty="0">
                <a:solidFill>
                  <a:srgbClr val="002E52"/>
                </a:solidFill>
                <a:effectLst>
                  <a:outerShdw blurRad="76200" dist="101600" dir="2400000" algn="ctr" rotWithShape="0">
                    <a:srgbClr val="FFFFFF"/>
                  </a:outerShdw>
                </a:effectLst>
                <a:latin typeface="Boyrun"/>
              </a:rPr>
              <a:t> </a:t>
            </a:r>
            <a:r>
              <a:rPr lang="en-US" sz="3499" dirty="0">
                <a:solidFill>
                  <a:srgbClr val="ED2626"/>
                </a:solidFill>
                <a:effectLst>
                  <a:outerShdw blurRad="76200" dist="101600" dir="2400000" algn="ctr" rotWithShape="0">
                    <a:srgbClr val="FFFFFF"/>
                  </a:outerShdw>
                </a:effectLst>
                <a:latin typeface="Boyrun"/>
              </a:rPr>
              <a:t>TERRY FOX</a:t>
            </a:r>
          </a:p>
        </p:txBody>
      </p:sp>
      <p:sp>
        <p:nvSpPr>
          <p:cNvPr id="13" name="TextBox 13"/>
          <p:cNvSpPr txBox="1"/>
          <p:nvPr/>
        </p:nvSpPr>
        <p:spPr>
          <a:xfrm>
            <a:off x="1028700" y="1482725"/>
            <a:ext cx="9258300" cy="1066800"/>
          </a:xfrm>
          <a:prstGeom prst="rect">
            <a:avLst/>
          </a:prstGeom>
        </p:spPr>
        <p:txBody>
          <a:bodyPr lIns="0" tIns="0" rIns="0" bIns="0" rtlCol="0" anchor="t">
            <a:spAutoFit/>
          </a:bodyPr>
          <a:lstStyle/>
          <a:p>
            <a:pPr>
              <a:lnSpc>
                <a:spcPts val="4200"/>
              </a:lnSpc>
              <a:spcBef>
                <a:spcPct val="0"/>
              </a:spcBef>
            </a:pPr>
            <a:r>
              <a:rPr lang="en-US" sz="3000">
                <a:solidFill>
                  <a:srgbClr val="002E52"/>
                </a:solidFill>
                <a:latin typeface="Gibson 5"/>
              </a:rPr>
              <a:t>Plan a fun and exciting challenge to incentivize your students as they fundraise!</a:t>
            </a:r>
          </a:p>
        </p:txBody>
      </p:sp>
      <p:pic>
        <p:nvPicPr>
          <p:cNvPr id="14" name="Slide+12_out">
            <a:hlinkClick r:id="" action="ppaction://media"/>
            <a:extLst>
              <a:ext uri="{FF2B5EF4-FFF2-40B4-BE49-F238E27FC236}">
                <a16:creationId xmlns:a16="http://schemas.microsoft.com/office/drawing/2014/main" id="{912442B5-03DC-7E2C-462F-F55CD7F0E6D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11150" y="8001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43000">
        <p14:reveal/>
      </p:transition>
    </mc:Choice>
    <mc:Fallback>
      <p:transition spd="slow" advClick="0" advTm="4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34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3878"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01108" y="388964"/>
            <a:ext cx="8125642" cy="9509072"/>
            <a:chOff x="0" y="0"/>
            <a:chExt cx="10834189" cy="12678762"/>
          </a:xfrm>
        </p:grpSpPr>
        <p:pic>
          <p:nvPicPr>
            <p:cNvPr id="3" name="Picture 3"/>
            <p:cNvPicPr>
              <a:picLocks noChangeAspect="1"/>
            </p:cNvPicPr>
            <p:nvPr/>
          </p:nvPicPr>
          <p:blipFill>
            <a:blip r:embed="rId4"/>
            <a:srcRect t="6690" b="6690"/>
            <a:stretch>
              <a:fillRect/>
            </a:stretch>
          </p:blipFill>
          <p:spPr>
            <a:xfrm>
              <a:off x="0" y="0"/>
              <a:ext cx="10834189" cy="6275881"/>
            </a:xfrm>
            <a:prstGeom prst="rect">
              <a:avLst/>
            </a:prstGeom>
          </p:spPr>
        </p:pic>
        <p:pic>
          <p:nvPicPr>
            <p:cNvPr id="4" name="Picture 4"/>
            <p:cNvPicPr>
              <a:picLocks noChangeAspect="1"/>
            </p:cNvPicPr>
            <p:nvPr/>
          </p:nvPicPr>
          <p:blipFill>
            <a:blip r:embed="rId5"/>
            <a:srcRect l="18087" t="13405" r="17277"/>
            <a:stretch>
              <a:fillRect/>
            </a:stretch>
          </p:blipFill>
          <p:spPr>
            <a:xfrm>
              <a:off x="0" y="6402881"/>
              <a:ext cx="6245860" cy="6275881"/>
            </a:xfrm>
            <a:prstGeom prst="rect">
              <a:avLst/>
            </a:prstGeom>
          </p:spPr>
        </p:pic>
        <p:pic>
          <p:nvPicPr>
            <p:cNvPr id="5" name="Picture 5"/>
            <p:cNvPicPr>
              <a:picLocks noChangeAspect="1"/>
            </p:cNvPicPr>
            <p:nvPr/>
          </p:nvPicPr>
          <p:blipFill>
            <a:blip r:embed="rId6"/>
            <a:srcRect l="21675" r="30933"/>
            <a:stretch>
              <a:fillRect/>
            </a:stretch>
          </p:blipFill>
          <p:spPr>
            <a:xfrm>
              <a:off x="6372860" y="6402881"/>
              <a:ext cx="4461329" cy="6275881"/>
            </a:xfrm>
            <a:prstGeom prst="rect">
              <a:avLst/>
            </a:prstGeom>
          </p:spPr>
        </p:pic>
      </p:grpSp>
      <p:sp>
        <p:nvSpPr>
          <p:cNvPr id="6" name="Freeform 6"/>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7">
              <a:alphaModFix amt="60000"/>
              <a:extLst>
                <a:ext uri="{96DAC541-7B7A-43D3-8B79-37D633B846F1}">
                  <asvg:svgBlip xmlns:asvg="http://schemas.microsoft.com/office/drawing/2016/SVG/main" r:embed="rId8"/>
                </a:ext>
              </a:extLst>
            </a:blip>
            <a:stretch>
              <a:fillRect/>
            </a:stretch>
          </a:blipFill>
        </p:spPr>
        <p:txBody>
          <a:bodyPr/>
          <a:lstStyle/>
          <a:p>
            <a:endParaRPr lang="en-CA"/>
          </a:p>
        </p:txBody>
      </p:sp>
      <p:sp>
        <p:nvSpPr>
          <p:cNvPr id="7" name="TextBox 7"/>
          <p:cNvSpPr txBox="1"/>
          <p:nvPr/>
        </p:nvSpPr>
        <p:spPr>
          <a:xfrm>
            <a:off x="1028700" y="447675"/>
            <a:ext cx="7118598" cy="1111250"/>
          </a:xfrm>
          <a:prstGeom prst="rect">
            <a:avLst/>
          </a:prstGeom>
        </p:spPr>
        <p:txBody>
          <a:bodyPr lIns="0" tIns="0" rIns="0" bIns="0" rtlCol="0" anchor="t">
            <a:spAutoFit/>
          </a:bodyPr>
          <a:lstStyle/>
          <a:p>
            <a:pPr lvl="0" indent="0">
              <a:lnSpc>
                <a:spcPts val="9099"/>
              </a:lnSpc>
              <a:spcBef>
                <a:spcPct val="0"/>
              </a:spcBef>
            </a:pPr>
            <a:r>
              <a:rPr lang="en-US" sz="6499" dirty="0">
                <a:solidFill>
                  <a:srgbClr val="2156CF"/>
                </a:solidFill>
                <a:effectLst>
                  <a:outerShdw blurRad="76200" dist="76200" dir="2700000" algn="tl" rotWithShape="0">
                    <a:srgbClr val="FFFFFF"/>
                  </a:outerShdw>
                </a:effectLst>
                <a:latin typeface="Gibson 1"/>
              </a:rPr>
              <a:t>Terry Fox Run Day</a:t>
            </a:r>
          </a:p>
        </p:txBody>
      </p:sp>
      <p:sp>
        <p:nvSpPr>
          <p:cNvPr id="8" name="TextBox 8"/>
          <p:cNvSpPr txBox="1"/>
          <p:nvPr/>
        </p:nvSpPr>
        <p:spPr>
          <a:xfrm>
            <a:off x="1028700" y="6776094"/>
            <a:ext cx="8001000" cy="813684"/>
          </a:xfrm>
          <a:prstGeom prst="rect">
            <a:avLst/>
          </a:prstGeom>
        </p:spPr>
        <p:txBody>
          <a:bodyPr lIns="0" tIns="0" rIns="0" bIns="0" rtlCol="0" anchor="t">
            <a:spAutoFit/>
          </a:bodyPr>
          <a:lstStyle/>
          <a:p>
            <a:pPr>
              <a:lnSpc>
                <a:spcPts val="7139"/>
              </a:lnSpc>
              <a:spcBef>
                <a:spcPct val="0"/>
              </a:spcBef>
            </a:pPr>
            <a:r>
              <a:rPr lang="en-US" sz="5099" dirty="0">
                <a:solidFill>
                  <a:srgbClr val="2156CF"/>
                </a:solidFill>
                <a:effectLst>
                  <a:outerShdw blurRad="76200" dist="76200" dir="2700000" algn="tl" rotWithShape="0">
                    <a:schemeClr val="bg1"/>
                  </a:outerShdw>
                </a:effectLst>
                <a:latin typeface="Boyrun"/>
              </a:rPr>
              <a:t>Multi-Day Events</a:t>
            </a:r>
          </a:p>
        </p:txBody>
      </p:sp>
      <p:sp>
        <p:nvSpPr>
          <p:cNvPr id="9" name="TextBox 9"/>
          <p:cNvSpPr txBox="1"/>
          <p:nvPr/>
        </p:nvSpPr>
        <p:spPr>
          <a:xfrm>
            <a:off x="1028700" y="7496825"/>
            <a:ext cx="9921683" cy="1913255"/>
          </a:xfrm>
          <a:prstGeom prst="rect">
            <a:avLst/>
          </a:prstGeom>
        </p:spPr>
        <p:txBody>
          <a:bodyPr lIns="0" tIns="0" rIns="0" bIns="0" rtlCol="0" anchor="t">
            <a:spAutoFit/>
          </a:bodyPr>
          <a:lstStyle/>
          <a:p>
            <a:pPr marL="474979" lvl="1" indent="-237490">
              <a:lnSpc>
                <a:spcPts val="3849"/>
              </a:lnSpc>
              <a:buFont typeface="Arial"/>
              <a:buChar char="•"/>
            </a:pPr>
            <a:r>
              <a:rPr lang="en-US" sz="2199">
                <a:solidFill>
                  <a:srgbClr val="002E52"/>
                </a:solidFill>
                <a:latin typeface="Gibson 3"/>
              </a:rPr>
              <a:t>Build excitement before Run Day with fun activities</a:t>
            </a:r>
          </a:p>
          <a:p>
            <a:pPr marL="474979" lvl="1" indent="-237490">
              <a:lnSpc>
                <a:spcPts val="3849"/>
              </a:lnSpc>
              <a:buFont typeface="Arial"/>
              <a:buChar char="•"/>
            </a:pPr>
            <a:r>
              <a:rPr lang="en-US" sz="2199">
                <a:solidFill>
                  <a:srgbClr val="002E52"/>
                </a:solidFill>
                <a:latin typeface="Gibson 3"/>
              </a:rPr>
              <a:t>Have students participate in cohorts over multiple days</a:t>
            </a:r>
          </a:p>
          <a:p>
            <a:pPr marL="474979" lvl="1" indent="-237490">
              <a:lnSpc>
                <a:spcPts val="3849"/>
              </a:lnSpc>
              <a:buFont typeface="Arial"/>
              <a:buChar char="•"/>
            </a:pPr>
            <a:r>
              <a:rPr lang="en-US" sz="2199">
                <a:solidFill>
                  <a:srgbClr val="002E52"/>
                </a:solidFill>
                <a:latin typeface="Gibson 3"/>
              </a:rPr>
              <a:t>Celebrate your Try Like Terry Challenge</a:t>
            </a:r>
          </a:p>
          <a:p>
            <a:pPr marL="474980" lvl="1" indent="-237490">
              <a:lnSpc>
                <a:spcPts val="3850"/>
              </a:lnSpc>
              <a:buFont typeface="Arial"/>
              <a:buChar char="•"/>
            </a:pPr>
            <a:r>
              <a:rPr lang="en-US" sz="2200">
                <a:solidFill>
                  <a:srgbClr val="002E52"/>
                </a:solidFill>
                <a:latin typeface="Gibson 3"/>
              </a:rPr>
              <a:t>Remind students of upcoming activities like virtual assemblies</a:t>
            </a:r>
          </a:p>
        </p:txBody>
      </p:sp>
      <p:sp>
        <p:nvSpPr>
          <p:cNvPr id="10" name="TextBox 10"/>
          <p:cNvSpPr txBox="1"/>
          <p:nvPr/>
        </p:nvSpPr>
        <p:spPr>
          <a:xfrm>
            <a:off x="1028700" y="1482725"/>
            <a:ext cx="11727932" cy="533400"/>
          </a:xfrm>
          <a:prstGeom prst="rect">
            <a:avLst/>
          </a:prstGeom>
        </p:spPr>
        <p:txBody>
          <a:bodyPr lIns="0" tIns="0" rIns="0" bIns="0" rtlCol="0" anchor="t">
            <a:spAutoFit/>
          </a:bodyPr>
          <a:lstStyle/>
          <a:p>
            <a:pPr marL="0" lvl="0" indent="0" algn="l">
              <a:lnSpc>
                <a:spcPts val="4200"/>
              </a:lnSpc>
              <a:spcBef>
                <a:spcPct val="0"/>
              </a:spcBef>
            </a:pPr>
            <a:r>
              <a:rPr lang="en-US" sz="3000" u="none">
                <a:solidFill>
                  <a:srgbClr val="002E52"/>
                </a:solidFill>
                <a:latin typeface="Gibson 5"/>
              </a:rPr>
              <a:t>It's Run Day! Take your Run the extra mile.</a:t>
            </a:r>
          </a:p>
        </p:txBody>
      </p:sp>
      <p:sp>
        <p:nvSpPr>
          <p:cNvPr id="11" name="TextBox 11"/>
          <p:cNvSpPr txBox="1"/>
          <p:nvPr/>
        </p:nvSpPr>
        <p:spPr>
          <a:xfrm>
            <a:off x="1028700" y="2114553"/>
            <a:ext cx="9921683" cy="1913255"/>
          </a:xfrm>
          <a:prstGeom prst="rect">
            <a:avLst/>
          </a:prstGeom>
        </p:spPr>
        <p:txBody>
          <a:bodyPr lIns="0" tIns="0" rIns="0" bIns="0" rtlCol="0" anchor="t">
            <a:spAutoFit/>
          </a:bodyPr>
          <a:lstStyle/>
          <a:p>
            <a:pPr marL="474979" lvl="1" indent="-237490">
              <a:lnSpc>
                <a:spcPts val="3849"/>
              </a:lnSpc>
              <a:buFont typeface="Arial"/>
              <a:buChar char="•"/>
            </a:pPr>
            <a:r>
              <a:rPr lang="en-US" sz="2199">
                <a:solidFill>
                  <a:srgbClr val="002E52"/>
                </a:solidFill>
                <a:latin typeface="Gibson 3"/>
              </a:rPr>
              <a:t>Host a virtual or in-person assembly</a:t>
            </a:r>
          </a:p>
          <a:p>
            <a:pPr marL="474979" lvl="1" indent="-237490">
              <a:lnSpc>
                <a:spcPts val="3849"/>
              </a:lnSpc>
              <a:buFont typeface="Arial"/>
              <a:buChar char="•"/>
            </a:pPr>
            <a:r>
              <a:rPr lang="en-US" sz="2199">
                <a:solidFill>
                  <a:srgbClr val="002E52"/>
                </a:solidFill>
                <a:latin typeface="Gibson 3"/>
              </a:rPr>
              <a:t>Plan a run route and decorate it</a:t>
            </a:r>
          </a:p>
          <a:p>
            <a:pPr marL="474979" lvl="1" indent="-237490">
              <a:lnSpc>
                <a:spcPts val="3849"/>
              </a:lnSpc>
              <a:buFont typeface="Arial"/>
              <a:buChar char="•"/>
            </a:pPr>
            <a:r>
              <a:rPr lang="en-US" sz="2199">
                <a:solidFill>
                  <a:srgbClr val="002E52"/>
                </a:solidFill>
                <a:latin typeface="Gibson 3"/>
              </a:rPr>
              <a:t>Play some cool tunes</a:t>
            </a:r>
          </a:p>
          <a:p>
            <a:pPr marL="474980" lvl="1" indent="-237490">
              <a:lnSpc>
                <a:spcPts val="3850"/>
              </a:lnSpc>
              <a:buFont typeface="Arial"/>
              <a:buChar char="•"/>
            </a:pPr>
            <a:r>
              <a:rPr lang="en-US" sz="2200">
                <a:solidFill>
                  <a:srgbClr val="002E52"/>
                </a:solidFill>
                <a:latin typeface="Gibson 3"/>
              </a:rPr>
              <a:t>Kick off Run Day with a warm-up video</a:t>
            </a:r>
          </a:p>
        </p:txBody>
      </p:sp>
      <p:sp>
        <p:nvSpPr>
          <p:cNvPr id="12" name="TextBox 12"/>
          <p:cNvSpPr txBox="1"/>
          <p:nvPr/>
        </p:nvSpPr>
        <p:spPr>
          <a:xfrm>
            <a:off x="1028700" y="4805689"/>
            <a:ext cx="9921683" cy="1913255"/>
          </a:xfrm>
          <a:prstGeom prst="rect">
            <a:avLst/>
          </a:prstGeom>
        </p:spPr>
        <p:txBody>
          <a:bodyPr lIns="0" tIns="0" rIns="0" bIns="0" rtlCol="0" anchor="t">
            <a:spAutoFit/>
          </a:bodyPr>
          <a:lstStyle/>
          <a:p>
            <a:pPr marL="474979" lvl="1" indent="-237490">
              <a:lnSpc>
                <a:spcPts val="3849"/>
              </a:lnSpc>
              <a:buFont typeface="Arial"/>
              <a:buChar char="•"/>
            </a:pPr>
            <a:r>
              <a:rPr lang="en-US" sz="2199">
                <a:solidFill>
                  <a:srgbClr val="002E52"/>
                </a:solidFill>
                <a:latin typeface="Gibson 3"/>
              </a:rPr>
              <a:t>Encourage students to bring water and snacks</a:t>
            </a:r>
          </a:p>
          <a:p>
            <a:pPr marL="474979" lvl="1" indent="-237490">
              <a:lnSpc>
                <a:spcPts val="3849"/>
              </a:lnSpc>
              <a:buFont typeface="Arial"/>
              <a:buChar char="•"/>
            </a:pPr>
            <a:r>
              <a:rPr lang="en-US" sz="2199">
                <a:solidFill>
                  <a:srgbClr val="002E52"/>
                </a:solidFill>
                <a:latin typeface="Gibson 3"/>
              </a:rPr>
              <a:t>Remind students to dress for the weather</a:t>
            </a:r>
          </a:p>
          <a:p>
            <a:pPr marL="474979" lvl="1" indent="-237490">
              <a:lnSpc>
                <a:spcPts val="3849"/>
              </a:lnSpc>
              <a:buFont typeface="Arial"/>
              <a:buChar char="•"/>
            </a:pPr>
            <a:r>
              <a:rPr lang="en-US" sz="2199">
                <a:solidFill>
                  <a:srgbClr val="002E52"/>
                </a:solidFill>
                <a:latin typeface="Gibson 3"/>
              </a:rPr>
              <a:t>Confirm any volunteers ahead of time</a:t>
            </a:r>
          </a:p>
          <a:p>
            <a:pPr marL="474980" lvl="1" indent="-237490">
              <a:lnSpc>
                <a:spcPts val="3850"/>
              </a:lnSpc>
              <a:buFont typeface="Arial"/>
              <a:buChar char="•"/>
            </a:pPr>
            <a:r>
              <a:rPr lang="en-US" sz="2200">
                <a:solidFill>
                  <a:srgbClr val="002E52"/>
                </a:solidFill>
                <a:latin typeface="Gibson 3"/>
              </a:rPr>
              <a:t>Review sidewalk safety tips if leaving school property</a:t>
            </a:r>
          </a:p>
        </p:txBody>
      </p:sp>
      <p:sp>
        <p:nvSpPr>
          <p:cNvPr id="13" name="TextBox 13"/>
          <p:cNvSpPr txBox="1"/>
          <p:nvPr/>
        </p:nvSpPr>
        <p:spPr>
          <a:xfrm>
            <a:off x="1028700" y="4084958"/>
            <a:ext cx="8001000" cy="813684"/>
          </a:xfrm>
          <a:prstGeom prst="rect">
            <a:avLst/>
          </a:prstGeom>
        </p:spPr>
        <p:txBody>
          <a:bodyPr lIns="0" tIns="0" rIns="0" bIns="0" rtlCol="0" anchor="t">
            <a:spAutoFit/>
          </a:bodyPr>
          <a:lstStyle/>
          <a:p>
            <a:pPr lvl="0" indent="0">
              <a:lnSpc>
                <a:spcPts val="7139"/>
              </a:lnSpc>
              <a:spcBef>
                <a:spcPct val="0"/>
              </a:spcBef>
            </a:pPr>
            <a:r>
              <a:rPr lang="en-US" sz="5099" dirty="0">
                <a:solidFill>
                  <a:srgbClr val="2156CF"/>
                </a:solidFill>
                <a:effectLst>
                  <a:outerShdw blurRad="76200" dist="76200" dir="2700000" algn="tl" rotWithShape="0">
                    <a:schemeClr val="bg1"/>
                  </a:outerShdw>
                </a:effectLst>
                <a:latin typeface="Boyrun"/>
              </a:rPr>
              <a:t>Run Day Safety</a:t>
            </a:r>
          </a:p>
        </p:txBody>
      </p:sp>
      <p:pic>
        <p:nvPicPr>
          <p:cNvPr id="14" name="Slide+13_out">
            <a:hlinkClick r:id="" action="ppaction://media"/>
            <a:extLst>
              <a:ext uri="{FF2B5EF4-FFF2-40B4-BE49-F238E27FC236}">
                <a16:creationId xmlns:a16="http://schemas.microsoft.com/office/drawing/2014/main" id="{83B9A021-BBEE-317B-FFF4-3DEC7A9F316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11150" y="8001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26000">
        <p14:reveal/>
      </p:transition>
    </mc:Choice>
    <mc:Fallback>
      <p:transition spd="slow" advClick="0" advTm="2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6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6735"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3" name="TextBox 3"/>
          <p:cNvSpPr txBox="1"/>
          <p:nvPr/>
        </p:nvSpPr>
        <p:spPr>
          <a:xfrm>
            <a:off x="1028700" y="447675"/>
            <a:ext cx="5756672" cy="1111250"/>
          </a:xfrm>
          <a:prstGeom prst="rect">
            <a:avLst/>
          </a:prstGeom>
        </p:spPr>
        <p:txBody>
          <a:bodyPr lIns="0" tIns="0" rIns="0" bIns="0" rtlCol="0" anchor="t">
            <a:spAutoFit/>
          </a:bodyPr>
          <a:lstStyle/>
          <a:p>
            <a:pPr lvl="0" indent="0">
              <a:lnSpc>
                <a:spcPts val="9099"/>
              </a:lnSpc>
              <a:spcBef>
                <a:spcPct val="0"/>
              </a:spcBef>
            </a:pPr>
            <a:r>
              <a:rPr lang="en-US" sz="6499" dirty="0">
                <a:solidFill>
                  <a:srgbClr val="F7F6EE"/>
                </a:solidFill>
                <a:effectLst>
                  <a:outerShdw blurRad="76200" dist="76200" dir="2700000" algn="tl" rotWithShape="0">
                    <a:srgbClr val="002E52"/>
                  </a:outerShdw>
                </a:effectLst>
                <a:latin typeface="Gibson 1"/>
              </a:rPr>
              <a:t>After Your Run</a:t>
            </a:r>
          </a:p>
        </p:txBody>
      </p:sp>
      <p:sp>
        <p:nvSpPr>
          <p:cNvPr id="4" name="TextBox 4"/>
          <p:cNvSpPr txBox="1"/>
          <p:nvPr/>
        </p:nvSpPr>
        <p:spPr>
          <a:xfrm>
            <a:off x="1028700" y="2348649"/>
            <a:ext cx="9921683" cy="1427480"/>
          </a:xfrm>
          <a:prstGeom prst="rect">
            <a:avLst/>
          </a:prstGeom>
        </p:spPr>
        <p:txBody>
          <a:bodyPr lIns="0" tIns="0" rIns="0" bIns="0" rtlCol="0" anchor="t">
            <a:spAutoFit/>
          </a:bodyPr>
          <a:lstStyle/>
          <a:p>
            <a:pPr marL="474979" lvl="1" indent="-237490">
              <a:lnSpc>
                <a:spcPts val="3849"/>
              </a:lnSpc>
              <a:buFont typeface="Arial"/>
              <a:buChar char="•"/>
            </a:pPr>
            <a:r>
              <a:rPr lang="en-US" sz="2199">
                <a:solidFill>
                  <a:srgbClr val="002E52"/>
                </a:solidFill>
                <a:latin typeface="Gibson 3"/>
              </a:rPr>
              <a:t>Share highlights from your Run Day with your school community</a:t>
            </a:r>
          </a:p>
          <a:p>
            <a:pPr marL="474979" lvl="1" indent="-237490">
              <a:lnSpc>
                <a:spcPts val="3849"/>
              </a:lnSpc>
              <a:buFont typeface="Arial"/>
              <a:buChar char="•"/>
            </a:pPr>
            <a:r>
              <a:rPr lang="en-US" sz="2199">
                <a:solidFill>
                  <a:srgbClr val="002E52"/>
                </a:solidFill>
                <a:latin typeface="Gibson 3"/>
              </a:rPr>
              <a:t>Celebrate fundraising achievements</a:t>
            </a:r>
          </a:p>
          <a:p>
            <a:pPr marL="474980" lvl="1" indent="-237490">
              <a:lnSpc>
                <a:spcPts val="3850"/>
              </a:lnSpc>
              <a:buFont typeface="Arial"/>
              <a:buChar char="•"/>
            </a:pPr>
            <a:r>
              <a:rPr lang="en-US" sz="2200">
                <a:solidFill>
                  <a:srgbClr val="002E52"/>
                </a:solidFill>
                <a:latin typeface="Gibson 3"/>
              </a:rPr>
              <a:t>Announce Terry Like Terry Challenge results and incentives</a:t>
            </a:r>
          </a:p>
        </p:txBody>
      </p:sp>
      <p:sp>
        <p:nvSpPr>
          <p:cNvPr id="5" name="TextBox 5"/>
          <p:cNvSpPr txBox="1"/>
          <p:nvPr/>
        </p:nvSpPr>
        <p:spPr>
          <a:xfrm>
            <a:off x="1028700" y="1535213"/>
            <a:ext cx="11004092" cy="813684"/>
          </a:xfrm>
          <a:prstGeom prst="rect">
            <a:avLst/>
          </a:prstGeom>
        </p:spPr>
        <p:txBody>
          <a:bodyPr lIns="0" tIns="0" rIns="0" bIns="0" rtlCol="0" anchor="t">
            <a:spAutoFit/>
          </a:bodyPr>
          <a:lstStyle/>
          <a:p>
            <a:pPr marL="0" lvl="0" indent="0" algn="l">
              <a:lnSpc>
                <a:spcPts val="7139"/>
              </a:lnSpc>
              <a:spcBef>
                <a:spcPct val="0"/>
              </a:spcBef>
            </a:pPr>
            <a:r>
              <a:rPr lang="en-US" sz="5099" u="none" strike="noStrike" dirty="0">
                <a:solidFill>
                  <a:srgbClr val="ED2626"/>
                </a:solidFill>
                <a:effectLst>
                  <a:outerShdw blurRad="76200" dist="76200" dir="2700000" algn="tl" rotWithShape="0">
                    <a:schemeClr val="bg1"/>
                  </a:outerShdw>
                </a:effectLst>
                <a:latin typeface="Boyrun"/>
              </a:rPr>
              <a:t>Celebrate Achievements</a:t>
            </a:r>
          </a:p>
        </p:txBody>
      </p:sp>
      <p:sp>
        <p:nvSpPr>
          <p:cNvPr id="6" name="TextBox 6"/>
          <p:cNvSpPr txBox="1"/>
          <p:nvPr/>
        </p:nvSpPr>
        <p:spPr>
          <a:xfrm>
            <a:off x="1028700" y="4790570"/>
            <a:ext cx="9921683" cy="1427480"/>
          </a:xfrm>
          <a:prstGeom prst="rect">
            <a:avLst/>
          </a:prstGeom>
        </p:spPr>
        <p:txBody>
          <a:bodyPr lIns="0" tIns="0" rIns="0" bIns="0" rtlCol="0" anchor="t">
            <a:spAutoFit/>
          </a:bodyPr>
          <a:lstStyle/>
          <a:p>
            <a:pPr marL="474979" lvl="1" indent="-237490">
              <a:lnSpc>
                <a:spcPts val="3849"/>
              </a:lnSpc>
              <a:buFont typeface="Arial"/>
              <a:buChar char="•"/>
            </a:pPr>
            <a:r>
              <a:rPr lang="en-US" sz="2199">
                <a:solidFill>
                  <a:srgbClr val="002E52"/>
                </a:solidFill>
                <a:latin typeface="Gibson 3"/>
              </a:rPr>
              <a:t>Complete your Post-Event Report</a:t>
            </a:r>
          </a:p>
          <a:p>
            <a:pPr marL="474979" lvl="1" indent="-237490">
              <a:lnSpc>
                <a:spcPts val="3849"/>
              </a:lnSpc>
              <a:buFont typeface="Arial"/>
              <a:buChar char="•"/>
            </a:pPr>
            <a:r>
              <a:rPr lang="en-US" sz="2199">
                <a:solidFill>
                  <a:srgbClr val="002E52"/>
                </a:solidFill>
                <a:latin typeface="Gibson 3"/>
              </a:rPr>
              <a:t>Submit your funds</a:t>
            </a:r>
          </a:p>
          <a:p>
            <a:pPr marL="474980" lvl="1" indent="-237490">
              <a:lnSpc>
                <a:spcPts val="3850"/>
              </a:lnSpc>
              <a:buFont typeface="Arial"/>
              <a:buChar char="•"/>
            </a:pPr>
            <a:r>
              <a:rPr lang="en-US" sz="2200">
                <a:solidFill>
                  <a:srgbClr val="002E52"/>
                </a:solidFill>
                <a:latin typeface="Gibson 3"/>
              </a:rPr>
              <a:t>Notify your school community</a:t>
            </a:r>
          </a:p>
        </p:txBody>
      </p:sp>
      <p:sp>
        <p:nvSpPr>
          <p:cNvPr id="7" name="TextBox 7"/>
          <p:cNvSpPr txBox="1"/>
          <p:nvPr/>
        </p:nvSpPr>
        <p:spPr>
          <a:xfrm>
            <a:off x="1143000" y="3977135"/>
            <a:ext cx="8001000" cy="813684"/>
          </a:xfrm>
          <a:prstGeom prst="rect">
            <a:avLst/>
          </a:prstGeom>
        </p:spPr>
        <p:txBody>
          <a:bodyPr lIns="0" tIns="0" rIns="0" bIns="0" rtlCol="0" anchor="t">
            <a:spAutoFit/>
          </a:bodyPr>
          <a:lstStyle/>
          <a:p>
            <a:pPr>
              <a:lnSpc>
                <a:spcPts val="7139"/>
              </a:lnSpc>
              <a:spcBef>
                <a:spcPct val="0"/>
              </a:spcBef>
            </a:pPr>
            <a:r>
              <a:rPr lang="en-US" sz="5099" dirty="0">
                <a:solidFill>
                  <a:srgbClr val="ED2626"/>
                </a:solidFill>
                <a:effectLst>
                  <a:outerShdw blurRad="76200" dist="76200" dir="2700000" algn="tl" rotWithShape="0">
                    <a:schemeClr val="bg1"/>
                  </a:outerShdw>
                </a:effectLst>
                <a:latin typeface="Boyrun"/>
              </a:rPr>
              <a:t>Wrap Up Your Run</a:t>
            </a:r>
          </a:p>
        </p:txBody>
      </p:sp>
      <p:grpSp>
        <p:nvGrpSpPr>
          <p:cNvPr id="8" name="Group 8"/>
          <p:cNvGrpSpPr/>
          <p:nvPr/>
        </p:nvGrpSpPr>
        <p:grpSpPr>
          <a:xfrm>
            <a:off x="10950383" y="388964"/>
            <a:ext cx="6976367" cy="9509072"/>
            <a:chOff x="0" y="0"/>
            <a:chExt cx="9301823" cy="12678762"/>
          </a:xfrm>
        </p:grpSpPr>
        <p:pic>
          <p:nvPicPr>
            <p:cNvPr id="9" name="Picture 9"/>
            <p:cNvPicPr>
              <a:picLocks noChangeAspect="1"/>
            </p:cNvPicPr>
            <p:nvPr/>
          </p:nvPicPr>
          <p:blipFill>
            <a:blip r:embed="rId6"/>
            <a:srcRect l="296" r="296" b="10574"/>
            <a:stretch>
              <a:fillRect/>
            </a:stretch>
          </p:blipFill>
          <p:spPr>
            <a:xfrm>
              <a:off x="0" y="0"/>
              <a:ext cx="9301823" cy="6275881"/>
            </a:xfrm>
            <a:prstGeom prst="rect">
              <a:avLst/>
            </a:prstGeom>
          </p:spPr>
        </p:pic>
        <p:pic>
          <p:nvPicPr>
            <p:cNvPr id="10" name="Picture 10"/>
            <p:cNvPicPr>
              <a:picLocks noChangeAspect="1"/>
            </p:cNvPicPr>
            <p:nvPr/>
          </p:nvPicPr>
          <p:blipFill>
            <a:blip r:embed="rId7"/>
            <a:srcRect t="4192" b="7860"/>
            <a:stretch>
              <a:fillRect/>
            </a:stretch>
          </p:blipFill>
          <p:spPr>
            <a:xfrm>
              <a:off x="0" y="6402881"/>
              <a:ext cx="5351980" cy="6275881"/>
            </a:xfrm>
            <a:prstGeom prst="rect">
              <a:avLst/>
            </a:prstGeom>
          </p:spPr>
        </p:pic>
        <p:pic>
          <p:nvPicPr>
            <p:cNvPr id="11" name="Picture 11"/>
            <p:cNvPicPr>
              <a:picLocks noChangeAspect="1"/>
            </p:cNvPicPr>
            <p:nvPr/>
          </p:nvPicPr>
          <p:blipFill>
            <a:blip r:embed="rId8"/>
            <a:srcRect l="29578" r="36157"/>
            <a:stretch>
              <a:fillRect/>
            </a:stretch>
          </p:blipFill>
          <p:spPr>
            <a:xfrm>
              <a:off x="5478980" y="6402881"/>
              <a:ext cx="3822843" cy="6275881"/>
            </a:xfrm>
            <a:prstGeom prst="rect">
              <a:avLst/>
            </a:prstGeom>
          </p:spPr>
        </p:pic>
      </p:grpSp>
      <p:sp>
        <p:nvSpPr>
          <p:cNvPr id="12" name="TextBox 12"/>
          <p:cNvSpPr txBox="1"/>
          <p:nvPr/>
        </p:nvSpPr>
        <p:spPr>
          <a:xfrm>
            <a:off x="1028700" y="6400006"/>
            <a:ext cx="8001000" cy="813684"/>
          </a:xfrm>
          <a:prstGeom prst="rect">
            <a:avLst/>
          </a:prstGeom>
        </p:spPr>
        <p:txBody>
          <a:bodyPr lIns="0" tIns="0" rIns="0" bIns="0" rtlCol="0" anchor="t">
            <a:spAutoFit/>
          </a:bodyPr>
          <a:lstStyle/>
          <a:p>
            <a:pPr lvl="0" indent="0">
              <a:lnSpc>
                <a:spcPts val="7139"/>
              </a:lnSpc>
              <a:spcBef>
                <a:spcPct val="0"/>
              </a:spcBef>
            </a:pPr>
            <a:r>
              <a:rPr lang="en-US" sz="5099" dirty="0">
                <a:solidFill>
                  <a:srgbClr val="ED2626"/>
                </a:solidFill>
                <a:effectLst>
                  <a:outerShdw blurRad="76200" dist="76200" dir="2700000" algn="tl" rotWithShape="0">
                    <a:schemeClr val="bg1"/>
                  </a:outerShdw>
                </a:effectLst>
                <a:latin typeface="Boyrun"/>
              </a:rPr>
              <a:t>Share Your Highlights</a:t>
            </a:r>
          </a:p>
        </p:txBody>
      </p:sp>
      <p:sp>
        <p:nvSpPr>
          <p:cNvPr id="13" name="TextBox 13"/>
          <p:cNvSpPr txBox="1"/>
          <p:nvPr/>
        </p:nvSpPr>
        <p:spPr>
          <a:xfrm>
            <a:off x="1028700" y="7213441"/>
            <a:ext cx="8359551" cy="1913255"/>
          </a:xfrm>
          <a:prstGeom prst="rect">
            <a:avLst/>
          </a:prstGeom>
        </p:spPr>
        <p:txBody>
          <a:bodyPr lIns="0" tIns="0" rIns="0" bIns="0" rtlCol="0" anchor="t">
            <a:spAutoFit/>
          </a:bodyPr>
          <a:lstStyle/>
          <a:p>
            <a:pPr>
              <a:lnSpc>
                <a:spcPts val="3849"/>
              </a:lnSpc>
            </a:pPr>
            <a:r>
              <a:rPr lang="en-US" sz="2199">
                <a:solidFill>
                  <a:srgbClr val="002E52"/>
                </a:solidFill>
                <a:latin typeface="Gibson 3"/>
              </a:rPr>
              <a:t>Our Foundation staff love seeing the highlights from your events!</a:t>
            </a:r>
          </a:p>
          <a:p>
            <a:pPr>
              <a:lnSpc>
                <a:spcPts val="3850"/>
              </a:lnSpc>
            </a:pPr>
            <a:r>
              <a:rPr lang="en-US" sz="2200">
                <a:solidFill>
                  <a:srgbClr val="002E52"/>
                </a:solidFill>
                <a:latin typeface="Gibson 3"/>
              </a:rPr>
              <a:t>After Run Day, please send your photos and stories to your Provincial School Development Officer. Your school may even be featured in future School Run promotions!</a:t>
            </a:r>
          </a:p>
        </p:txBody>
      </p:sp>
      <p:pic>
        <p:nvPicPr>
          <p:cNvPr id="14" name="Slide+14_out">
            <a:hlinkClick r:id="" action="ppaction://media"/>
            <a:extLst>
              <a:ext uri="{FF2B5EF4-FFF2-40B4-BE49-F238E27FC236}">
                <a16:creationId xmlns:a16="http://schemas.microsoft.com/office/drawing/2014/main" id="{4C6DE9A9-C17C-1567-2638-D67B05318F4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61250" y="920562"/>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40000">
        <p14:reveal/>
      </p:transition>
    </mc:Choice>
    <mc:Fallback>
      <p:transition spd="slow" advClick="0" advTm="4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19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5714"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F6EE"/>
        </a:solidFill>
        <a:effectLst/>
      </p:bgPr>
    </p:bg>
    <p:spTree>
      <p:nvGrpSpPr>
        <p:cNvPr id="1" name=""/>
        <p:cNvGrpSpPr/>
        <p:nvPr/>
      </p:nvGrpSpPr>
      <p:grpSpPr>
        <a:xfrm>
          <a:off x="0" y="0"/>
          <a:ext cx="0" cy="0"/>
          <a:chOff x="0" y="0"/>
          <a:chExt cx="0" cy="0"/>
        </a:xfrm>
      </p:grpSpPr>
      <p:sp>
        <p:nvSpPr>
          <p:cNvPr id="2" name="Freeform 2"/>
          <p:cNvSpPr/>
          <p:nvPr/>
        </p:nvSpPr>
        <p:spPr>
          <a:xfrm flipH="1">
            <a:off x="8001000" y="0"/>
            <a:ext cx="10287000" cy="10287000"/>
          </a:xfrm>
          <a:custGeom>
            <a:avLst/>
            <a:gdLst/>
            <a:ahLst/>
            <a:cxnLst/>
            <a:rect l="l" t="t" r="r" b="b"/>
            <a:pathLst>
              <a:path w="10287000" h="10287000">
                <a:moveTo>
                  <a:pt x="10287000" y="0"/>
                </a:moveTo>
                <a:lnTo>
                  <a:pt x="0" y="0"/>
                </a:lnTo>
                <a:lnTo>
                  <a:pt x="0" y="10287000"/>
                </a:lnTo>
                <a:lnTo>
                  <a:pt x="10287000" y="10287000"/>
                </a:lnTo>
                <a:lnTo>
                  <a:pt x="102870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grpSp>
        <p:nvGrpSpPr>
          <p:cNvPr id="3" name="Group 3"/>
          <p:cNvGrpSpPr/>
          <p:nvPr/>
        </p:nvGrpSpPr>
        <p:grpSpPr>
          <a:xfrm>
            <a:off x="-331716" y="1148340"/>
            <a:ext cx="18951432" cy="7814027"/>
            <a:chOff x="0" y="0"/>
            <a:chExt cx="25268576" cy="10418702"/>
          </a:xfrm>
        </p:grpSpPr>
        <p:sp>
          <p:nvSpPr>
            <p:cNvPr id="4" name="TextBox 4"/>
            <p:cNvSpPr txBox="1"/>
            <p:nvPr/>
          </p:nvSpPr>
          <p:spPr>
            <a:xfrm>
              <a:off x="206888" y="3996179"/>
              <a:ext cx="24854800" cy="3266193"/>
            </a:xfrm>
            <a:prstGeom prst="rect">
              <a:avLst/>
            </a:prstGeom>
          </p:spPr>
          <p:txBody>
            <a:bodyPr lIns="0" tIns="0" rIns="0" bIns="0" rtlCol="0" anchor="t">
              <a:spAutoFit/>
            </a:bodyPr>
            <a:lstStyle/>
            <a:p>
              <a:pPr marL="0" lvl="0" indent="0" algn="ctr">
                <a:lnSpc>
                  <a:spcPts val="19843"/>
                </a:lnSpc>
                <a:spcBef>
                  <a:spcPct val="0"/>
                </a:spcBef>
              </a:pPr>
              <a:r>
                <a:rPr lang="en-US" sz="14173" u="none" dirty="0">
                  <a:solidFill>
                    <a:srgbClr val="002E52"/>
                  </a:solidFill>
                  <a:effectLst>
                    <a:outerShdw blurRad="101600" dist="76200" dir="2700000" algn="tl" rotWithShape="0">
                      <a:schemeClr val="bg1"/>
                    </a:outerShdw>
                  </a:effectLst>
                  <a:latin typeface="TrashHand"/>
                </a:rPr>
                <a:t>Thanks for joining us!</a:t>
              </a:r>
            </a:p>
          </p:txBody>
        </p:sp>
        <p:sp>
          <p:nvSpPr>
            <p:cNvPr id="5" name="TextBox 5"/>
            <p:cNvSpPr txBox="1"/>
            <p:nvPr/>
          </p:nvSpPr>
          <p:spPr>
            <a:xfrm>
              <a:off x="0" y="7778663"/>
              <a:ext cx="25268576" cy="2640039"/>
            </a:xfrm>
            <a:prstGeom prst="rect">
              <a:avLst/>
            </a:prstGeom>
          </p:spPr>
          <p:txBody>
            <a:bodyPr lIns="0" tIns="0" rIns="0" bIns="0" rtlCol="0" anchor="t">
              <a:spAutoFit/>
            </a:bodyPr>
            <a:lstStyle/>
            <a:p>
              <a:pPr marL="0" lvl="0" indent="0" algn="ctr">
                <a:lnSpc>
                  <a:spcPts val="17255"/>
                </a:lnSpc>
                <a:spcBef>
                  <a:spcPct val="0"/>
                </a:spcBef>
              </a:pPr>
              <a:r>
                <a:rPr lang="en-US" sz="12325" u="none" dirty="0">
                  <a:solidFill>
                    <a:srgbClr val="ED2626"/>
                  </a:solidFill>
                  <a:effectLst>
                    <a:outerShdw blurRad="76200" dist="101600" dir="2700000" algn="ctr" rotWithShape="0">
                      <a:schemeClr val="bg1"/>
                    </a:outerShdw>
                  </a:effectLst>
                  <a:latin typeface="Boyrun"/>
                </a:rPr>
                <a:t>Questions?</a:t>
              </a:r>
            </a:p>
          </p:txBody>
        </p:sp>
        <p:sp>
          <p:nvSpPr>
            <p:cNvPr id="6" name="Freeform 6"/>
            <p:cNvSpPr/>
            <p:nvPr/>
          </p:nvSpPr>
          <p:spPr>
            <a:xfrm>
              <a:off x="7089354" y="0"/>
              <a:ext cx="11089869" cy="3254938"/>
            </a:xfrm>
            <a:custGeom>
              <a:avLst/>
              <a:gdLst/>
              <a:ahLst/>
              <a:cxnLst/>
              <a:rect l="l" t="t" r="r" b="b"/>
              <a:pathLst>
                <a:path w="11089869" h="3254938">
                  <a:moveTo>
                    <a:pt x="0" y="0"/>
                  </a:moveTo>
                  <a:lnTo>
                    <a:pt x="11089868" y="0"/>
                  </a:lnTo>
                  <a:lnTo>
                    <a:pt x="11089868" y="3254938"/>
                  </a:lnTo>
                  <a:lnTo>
                    <a:pt x="0" y="3254938"/>
                  </a:lnTo>
                  <a:lnTo>
                    <a:pt x="0" y="0"/>
                  </a:lnTo>
                  <a:close/>
                </a:path>
              </a:pathLst>
            </a:custGeom>
            <a:blipFill>
              <a:blip r:embed="rId6"/>
              <a:stretch>
                <a:fillRect l="-67012" r="-67012"/>
              </a:stretch>
            </a:blipFill>
          </p:spPr>
          <p:txBody>
            <a:bodyPr/>
            <a:lstStyle/>
            <a:p>
              <a:endParaRPr lang="en-CA"/>
            </a:p>
          </p:txBody>
        </p:sp>
      </p:grpSp>
      <p:pic>
        <p:nvPicPr>
          <p:cNvPr id="8" name="Slide+15_out">
            <a:hlinkClick r:id="" action="ppaction://media"/>
            <a:extLst>
              <a:ext uri="{FF2B5EF4-FFF2-40B4-BE49-F238E27FC236}">
                <a16:creationId xmlns:a16="http://schemas.microsoft.com/office/drawing/2014/main" id="{0992594F-A99F-F6A8-6A01-E646C38110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40800" y="49403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3000">
        <p:wipe/>
      </p:transition>
    </mc:Choice>
    <mc:Fallback>
      <p:transition spd="slow" advClick="0" advTm="33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1837"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156CF"/>
        </a:solidFill>
        <a:effectLst/>
      </p:bgPr>
    </p:bg>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grpSp>
        <p:nvGrpSpPr>
          <p:cNvPr id="3" name="Group 3"/>
          <p:cNvGrpSpPr/>
          <p:nvPr/>
        </p:nvGrpSpPr>
        <p:grpSpPr>
          <a:xfrm>
            <a:off x="9144000" y="649288"/>
            <a:ext cx="8549073" cy="904876"/>
            <a:chOff x="0" y="0"/>
            <a:chExt cx="11398764" cy="1206501"/>
          </a:xfrm>
        </p:grpSpPr>
        <p:sp>
          <p:nvSpPr>
            <p:cNvPr id="4" name="TextBox 4"/>
            <p:cNvSpPr txBox="1"/>
            <p:nvPr/>
          </p:nvSpPr>
          <p:spPr>
            <a:xfrm>
              <a:off x="0" y="630767"/>
              <a:ext cx="11398764" cy="575734"/>
            </a:xfrm>
            <a:prstGeom prst="rect">
              <a:avLst/>
            </a:prstGeom>
          </p:spPr>
          <p:txBody>
            <a:bodyPr lIns="0" tIns="0" rIns="0" bIns="0" rtlCol="0" anchor="t">
              <a:spAutoFit/>
            </a:bodyPr>
            <a:lstStyle/>
            <a:p>
              <a:pPr marL="0" lvl="0" indent="0" algn="l">
                <a:lnSpc>
                  <a:spcPts val="3499"/>
                </a:lnSpc>
                <a:spcBef>
                  <a:spcPct val="0"/>
                </a:spcBef>
              </a:pPr>
              <a:r>
                <a:rPr lang="en-US" sz="2499">
                  <a:solidFill>
                    <a:srgbClr val="F7F6EE"/>
                  </a:solidFill>
                  <a:latin typeface="Boyrun"/>
                </a:rPr>
                <a:t>A quick overview of how your fundraising supports cancer research!</a:t>
              </a:r>
            </a:p>
          </p:txBody>
        </p:sp>
        <p:sp>
          <p:nvSpPr>
            <p:cNvPr id="5" name="TextBox 5"/>
            <p:cNvSpPr txBox="1"/>
            <p:nvPr/>
          </p:nvSpPr>
          <p:spPr>
            <a:xfrm>
              <a:off x="0" y="-76200"/>
              <a:ext cx="11398764" cy="783167"/>
            </a:xfrm>
            <a:prstGeom prst="rect">
              <a:avLst/>
            </a:prstGeom>
          </p:spPr>
          <p:txBody>
            <a:bodyPr lIns="0" tIns="0" rIns="0" bIns="0" rtlCol="0" anchor="t">
              <a:spAutoFit/>
            </a:bodyPr>
            <a:lstStyle/>
            <a:p>
              <a:pPr marL="0" lvl="0" indent="0" algn="l">
                <a:lnSpc>
                  <a:spcPts val="4899"/>
                </a:lnSpc>
                <a:spcBef>
                  <a:spcPct val="0"/>
                </a:spcBef>
              </a:pPr>
              <a:r>
                <a:rPr lang="en-US" sz="3499" u="none" strike="noStrike" dirty="0">
                  <a:solidFill>
                    <a:srgbClr val="FFFFFF"/>
                  </a:solidFill>
                  <a:effectLst>
                    <a:outerShdw blurRad="76200" dist="76200" dir="2700000" algn="tl" rotWithShape="0">
                      <a:srgbClr val="002E52"/>
                    </a:outerShdw>
                  </a:effectLst>
                  <a:latin typeface="Gibson 2"/>
                </a:rPr>
                <a:t>Fundraising Flow</a:t>
              </a:r>
            </a:p>
          </p:txBody>
        </p:sp>
      </p:grpSp>
      <p:grpSp>
        <p:nvGrpSpPr>
          <p:cNvPr id="6" name="Group 6"/>
          <p:cNvGrpSpPr/>
          <p:nvPr/>
        </p:nvGrpSpPr>
        <p:grpSpPr>
          <a:xfrm>
            <a:off x="9144000" y="6527573"/>
            <a:ext cx="8887466" cy="904876"/>
            <a:chOff x="0" y="0"/>
            <a:chExt cx="11849955" cy="1206501"/>
          </a:xfrm>
        </p:grpSpPr>
        <p:sp>
          <p:nvSpPr>
            <p:cNvPr id="7" name="TextBox 7"/>
            <p:cNvSpPr txBox="1"/>
            <p:nvPr/>
          </p:nvSpPr>
          <p:spPr>
            <a:xfrm>
              <a:off x="0" y="630767"/>
              <a:ext cx="11849955" cy="575734"/>
            </a:xfrm>
            <a:prstGeom prst="rect">
              <a:avLst/>
            </a:prstGeom>
          </p:spPr>
          <p:txBody>
            <a:bodyPr lIns="0" tIns="0" rIns="0" bIns="0" rtlCol="0" anchor="t">
              <a:spAutoFit/>
            </a:bodyPr>
            <a:lstStyle/>
            <a:p>
              <a:pPr marL="0" lvl="0" indent="0" algn="l">
                <a:lnSpc>
                  <a:spcPts val="3499"/>
                </a:lnSpc>
                <a:spcBef>
                  <a:spcPct val="0"/>
                </a:spcBef>
              </a:pPr>
              <a:r>
                <a:rPr lang="en-US" sz="2499" u="none" strike="noStrike">
                  <a:solidFill>
                    <a:srgbClr val="F7F6EE"/>
                  </a:solidFill>
                  <a:latin typeface="Boyrun"/>
                </a:rPr>
                <a:t>Additional resources and tips for having fun while fundraising!</a:t>
              </a:r>
            </a:p>
          </p:txBody>
        </p:sp>
        <p:sp>
          <p:nvSpPr>
            <p:cNvPr id="8" name="TextBox 8"/>
            <p:cNvSpPr txBox="1"/>
            <p:nvPr/>
          </p:nvSpPr>
          <p:spPr>
            <a:xfrm>
              <a:off x="0" y="-76200"/>
              <a:ext cx="11849955" cy="783167"/>
            </a:xfrm>
            <a:prstGeom prst="rect">
              <a:avLst/>
            </a:prstGeom>
          </p:spPr>
          <p:txBody>
            <a:bodyPr lIns="0" tIns="0" rIns="0" bIns="0" rtlCol="0" anchor="t">
              <a:spAutoFit/>
            </a:bodyPr>
            <a:lstStyle/>
            <a:p>
              <a:pPr lvl="0" indent="0">
                <a:lnSpc>
                  <a:spcPts val="4899"/>
                </a:lnSpc>
                <a:spcBef>
                  <a:spcPct val="0"/>
                </a:spcBef>
              </a:pPr>
              <a:r>
                <a:rPr lang="en-US" sz="3499" dirty="0">
                  <a:solidFill>
                    <a:srgbClr val="FFFFFF"/>
                  </a:solidFill>
                  <a:effectLst>
                    <a:outerShdw blurRad="76200" dist="76200" dir="2700000" algn="tl" rotWithShape="0">
                      <a:srgbClr val="002E52"/>
                    </a:outerShdw>
                  </a:effectLst>
                  <a:latin typeface="Gibson 2"/>
                </a:rPr>
                <a:t>Terry T-Shirts &amp; Try Like Terry Challenge</a:t>
              </a:r>
            </a:p>
          </p:txBody>
        </p:sp>
      </p:grpSp>
      <p:grpSp>
        <p:nvGrpSpPr>
          <p:cNvPr id="9" name="Group 9"/>
          <p:cNvGrpSpPr/>
          <p:nvPr/>
        </p:nvGrpSpPr>
        <p:grpSpPr>
          <a:xfrm>
            <a:off x="9144000" y="4176259"/>
            <a:ext cx="7703092" cy="904876"/>
            <a:chOff x="0" y="0"/>
            <a:chExt cx="10270789" cy="1206501"/>
          </a:xfrm>
        </p:grpSpPr>
        <p:sp>
          <p:nvSpPr>
            <p:cNvPr id="10" name="TextBox 10"/>
            <p:cNvSpPr txBox="1"/>
            <p:nvPr/>
          </p:nvSpPr>
          <p:spPr>
            <a:xfrm>
              <a:off x="0" y="630767"/>
              <a:ext cx="10270789" cy="575734"/>
            </a:xfrm>
            <a:prstGeom prst="rect">
              <a:avLst/>
            </a:prstGeom>
          </p:spPr>
          <p:txBody>
            <a:bodyPr lIns="0" tIns="0" rIns="0" bIns="0" rtlCol="0" anchor="t">
              <a:spAutoFit/>
            </a:bodyPr>
            <a:lstStyle/>
            <a:p>
              <a:pPr marL="0" lvl="0" indent="0" algn="l">
                <a:lnSpc>
                  <a:spcPts val="3499"/>
                </a:lnSpc>
                <a:spcBef>
                  <a:spcPct val="0"/>
                </a:spcBef>
              </a:pPr>
              <a:r>
                <a:rPr lang="en-US" sz="2499" u="none" strike="noStrike">
                  <a:solidFill>
                    <a:srgbClr val="F7F6EE"/>
                  </a:solidFill>
                  <a:latin typeface="Boyrun"/>
                </a:rPr>
                <a:t>Putting your Fundraising Link into action!</a:t>
              </a:r>
            </a:p>
          </p:txBody>
        </p:sp>
        <p:sp>
          <p:nvSpPr>
            <p:cNvPr id="11" name="TextBox 11"/>
            <p:cNvSpPr txBox="1"/>
            <p:nvPr/>
          </p:nvSpPr>
          <p:spPr>
            <a:xfrm>
              <a:off x="0" y="-76200"/>
              <a:ext cx="10270789" cy="783167"/>
            </a:xfrm>
            <a:prstGeom prst="rect">
              <a:avLst/>
            </a:prstGeom>
          </p:spPr>
          <p:txBody>
            <a:bodyPr lIns="0" tIns="0" rIns="0" bIns="0" rtlCol="0" anchor="t">
              <a:spAutoFit/>
            </a:bodyPr>
            <a:lstStyle/>
            <a:p>
              <a:pPr marL="0" lvl="0" indent="0" algn="l">
                <a:lnSpc>
                  <a:spcPts val="4899"/>
                </a:lnSpc>
                <a:spcBef>
                  <a:spcPct val="0"/>
                </a:spcBef>
              </a:pPr>
              <a:r>
                <a:rPr lang="en-US" sz="3499" dirty="0">
                  <a:solidFill>
                    <a:srgbClr val="FFFFFF"/>
                  </a:solidFill>
                  <a:effectLst>
                    <a:outerShdw blurRad="76200" dist="76200" dir="2700000" algn="tl" rotWithShape="0">
                      <a:srgbClr val="002E52"/>
                    </a:outerShdw>
                  </a:effectLst>
                  <a:latin typeface="Gibson 2"/>
                </a:rPr>
                <a:t>Online Fundraising</a:t>
              </a:r>
            </a:p>
          </p:txBody>
        </p:sp>
      </p:grpSp>
      <p:grpSp>
        <p:nvGrpSpPr>
          <p:cNvPr id="12" name="Group 12"/>
          <p:cNvGrpSpPr/>
          <p:nvPr/>
        </p:nvGrpSpPr>
        <p:grpSpPr>
          <a:xfrm>
            <a:off x="9144000" y="3000602"/>
            <a:ext cx="7703092" cy="904876"/>
            <a:chOff x="0" y="0"/>
            <a:chExt cx="10270789" cy="1206501"/>
          </a:xfrm>
        </p:grpSpPr>
        <p:sp>
          <p:nvSpPr>
            <p:cNvPr id="13" name="TextBox 13"/>
            <p:cNvSpPr txBox="1"/>
            <p:nvPr/>
          </p:nvSpPr>
          <p:spPr>
            <a:xfrm>
              <a:off x="0" y="630767"/>
              <a:ext cx="10270789" cy="575734"/>
            </a:xfrm>
            <a:prstGeom prst="rect">
              <a:avLst/>
            </a:prstGeom>
          </p:spPr>
          <p:txBody>
            <a:bodyPr lIns="0" tIns="0" rIns="0" bIns="0" rtlCol="0" anchor="t">
              <a:spAutoFit/>
            </a:bodyPr>
            <a:lstStyle/>
            <a:p>
              <a:pPr marL="0" lvl="0" indent="0" algn="l">
                <a:lnSpc>
                  <a:spcPts val="3499"/>
                </a:lnSpc>
                <a:spcBef>
                  <a:spcPct val="0"/>
                </a:spcBef>
              </a:pPr>
              <a:r>
                <a:rPr lang="en-US" sz="2499" u="none" strike="noStrike">
                  <a:solidFill>
                    <a:srgbClr val="F7F6EE"/>
                  </a:solidFill>
                  <a:latin typeface="Boyrun"/>
                </a:rPr>
                <a:t>Give your students a goal to run towards!</a:t>
              </a:r>
            </a:p>
          </p:txBody>
        </p:sp>
        <p:sp>
          <p:nvSpPr>
            <p:cNvPr id="14" name="TextBox 14"/>
            <p:cNvSpPr txBox="1"/>
            <p:nvPr/>
          </p:nvSpPr>
          <p:spPr>
            <a:xfrm>
              <a:off x="0" y="-76200"/>
              <a:ext cx="10270789" cy="783167"/>
            </a:xfrm>
            <a:prstGeom prst="rect">
              <a:avLst/>
            </a:prstGeom>
          </p:spPr>
          <p:txBody>
            <a:bodyPr lIns="0" tIns="0" rIns="0" bIns="0" rtlCol="0" anchor="t">
              <a:spAutoFit/>
            </a:bodyPr>
            <a:lstStyle/>
            <a:p>
              <a:pPr lvl="0" indent="0">
                <a:lnSpc>
                  <a:spcPts val="4899"/>
                </a:lnSpc>
                <a:spcBef>
                  <a:spcPct val="0"/>
                </a:spcBef>
              </a:pPr>
              <a:r>
                <a:rPr lang="en-US" sz="3499" dirty="0">
                  <a:solidFill>
                    <a:srgbClr val="FFFFFF"/>
                  </a:solidFill>
                  <a:effectLst>
                    <a:outerShdw blurRad="76200" dist="76200" dir="2700000" algn="tl" rotWithShape="0">
                      <a:srgbClr val="002E52"/>
                    </a:outerShdw>
                  </a:effectLst>
                  <a:latin typeface="Gibson 2"/>
                </a:rPr>
                <a:t>Setting a Goal</a:t>
              </a:r>
            </a:p>
          </p:txBody>
        </p:sp>
      </p:grpSp>
      <p:grpSp>
        <p:nvGrpSpPr>
          <p:cNvPr id="15" name="Group 15"/>
          <p:cNvGrpSpPr/>
          <p:nvPr/>
        </p:nvGrpSpPr>
        <p:grpSpPr>
          <a:xfrm>
            <a:off x="9144000" y="5351916"/>
            <a:ext cx="8549073" cy="904876"/>
            <a:chOff x="0" y="0"/>
            <a:chExt cx="11398764" cy="1206501"/>
          </a:xfrm>
        </p:grpSpPr>
        <p:sp>
          <p:nvSpPr>
            <p:cNvPr id="16" name="TextBox 16"/>
            <p:cNvSpPr txBox="1"/>
            <p:nvPr/>
          </p:nvSpPr>
          <p:spPr>
            <a:xfrm>
              <a:off x="0" y="630767"/>
              <a:ext cx="11398764" cy="575734"/>
            </a:xfrm>
            <a:prstGeom prst="rect">
              <a:avLst/>
            </a:prstGeom>
          </p:spPr>
          <p:txBody>
            <a:bodyPr lIns="0" tIns="0" rIns="0" bIns="0" rtlCol="0" anchor="t">
              <a:spAutoFit/>
            </a:bodyPr>
            <a:lstStyle/>
            <a:p>
              <a:pPr marL="0" lvl="0" indent="0" algn="l">
                <a:lnSpc>
                  <a:spcPts val="3499"/>
                </a:lnSpc>
                <a:spcBef>
                  <a:spcPct val="0"/>
                </a:spcBef>
              </a:pPr>
              <a:r>
                <a:rPr lang="en-US" sz="2499" u="none" strike="noStrike">
                  <a:solidFill>
                    <a:srgbClr val="F7F6EE"/>
                  </a:solidFill>
                  <a:latin typeface="Boyrun"/>
                </a:rPr>
                <a:t>On your mark... Get set... Go pump up your students for Run Day!</a:t>
              </a:r>
            </a:p>
          </p:txBody>
        </p:sp>
        <p:sp>
          <p:nvSpPr>
            <p:cNvPr id="17" name="TextBox 17"/>
            <p:cNvSpPr txBox="1"/>
            <p:nvPr/>
          </p:nvSpPr>
          <p:spPr>
            <a:xfrm>
              <a:off x="0" y="-76200"/>
              <a:ext cx="11398764" cy="783167"/>
            </a:xfrm>
            <a:prstGeom prst="rect">
              <a:avLst/>
            </a:prstGeom>
          </p:spPr>
          <p:txBody>
            <a:bodyPr lIns="0" tIns="0" rIns="0" bIns="0" rtlCol="0" anchor="t">
              <a:spAutoFit/>
            </a:bodyPr>
            <a:lstStyle/>
            <a:p>
              <a:pPr>
                <a:lnSpc>
                  <a:spcPts val="4899"/>
                </a:lnSpc>
                <a:spcBef>
                  <a:spcPct val="0"/>
                </a:spcBef>
              </a:pPr>
              <a:r>
                <a:rPr lang="en-US" sz="3499" dirty="0">
                  <a:solidFill>
                    <a:srgbClr val="FFFFFF"/>
                  </a:solidFill>
                  <a:effectLst>
                    <a:outerShdw blurRad="76200" dist="76200" dir="2700000" algn="tl" rotWithShape="0">
                      <a:srgbClr val="002E52"/>
                    </a:outerShdw>
                  </a:effectLst>
                  <a:latin typeface="Gibson 2"/>
                </a:rPr>
                <a:t>Promoting Your Run</a:t>
              </a:r>
            </a:p>
          </p:txBody>
        </p:sp>
      </p:grpSp>
      <p:grpSp>
        <p:nvGrpSpPr>
          <p:cNvPr id="18" name="Group 18"/>
          <p:cNvGrpSpPr/>
          <p:nvPr/>
        </p:nvGrpSpPr>
        <p:grpSpPr>
          <a:xfrm>
            <a:off x="9144000" y="7646080"/>
            <a:ext cx="7703092" cy="962027"/>
            <a:chOff x="0" y="-76200"/>
            <a:chExt cx="10270789" cy="1282702"/>
          </a:xfrm>
        </p:grpSpPr>
        <p:sp>
          <p:nvSpPr>
            <p:cNvPr id="19" name="TextBox 19"/>
            <p:cNvSpPr txBox="1"/>
            <p:nvPr/>
          </p:nvSpPr>
          <p:spPr>
            <a:xfrm>
              <a:off x="0" y="630767"/>
              <a:ext cx="10270789" cy="575735"/>
            </a:xfrm>
            <a:prstGeom prst="rect">
              <a:avLst/>
            </a:prstGeom>
          </p:spPr>
          <p:txBody>
            <a:bodyPr lIns="0" tIns="0" rIns="0" bIns="0" rtlCol="0" anchor="t">
              <a:spAutoFit/>
            </a:bodyPr>
            <a:lstStyle/>
            <a:p>
              <a:pPr marL="0" lvl="0" indent="0" algn="l">
                <a:lnSpc>
                  <a:spcPts val="3499"/>
                </a:lnSpc>
                <a:spcBef>
                  <a:spcPct val="0"/>
                </a:spcBef>
              </a:pPr>
              <a:r>
                <a:rPr lang="en-US" sz="2499" u="none" strike="noStrike">
                  <a:solidFill>
                    <a:srgbClr val="F7F6EE"/>
                  </a:solidFill>
                  <a:latin typeface="Boyrun"/>
                </a:rPr>
                <a:t>Happy Terry Fox School Run Day!</a:t>
              </a:r>
            </a:p>
          </p:txBody>
        </p:sp>
        <p:sp>
          <p:nvSpPr>
            <p:cNvPr id="20" name="TextBox 20"/>
            <p:cNvSpPr txBox="1"/>
            <p:nvPr/>
          </p:nvSpPr>
          <p:spPr>
            <a:xfrm>
              <a:off x="0" y="-76200"/>
              <a:ext cx="10270789" cy="783167"/>
            </a:xfrm>
            <a:prstGeom prst="rect">
              <a:avLst/>
            </a:prstGeom>
          </p:spPr>
          <p:txBody>
            <a:bodyPr lIns="0" tIns="0" rIns="0" bIns="0" rtlCol="0" anchor="t">
              <a:spAutoFit/>
            </a:bodyPr>
            <a:lstStyle/>
            <a:p>
              <a:pPr marL="0" lvl="0" indent="0" algn="l">
                <a:lnSpc>
                  <a:spcPts val="4899"/>
                </a:lnSpc>
                <a:spcBef>
                  <a:spcPct val="0"/>
                </a:spcBef>
              </a:pPr>
              <a:r>
                <a:rPr lang="en-US" sz="3499" dirty="0">
                  <a:solidFill>
                    <a:srgbClr val="FFFFFF"/>
                  </a:solidFill>
                  <a:effectLst>
                    <a:outerShdw blurRad="76200" dist="76200" dir="2700000" algn="tl" rotWithShape="0">
                      <a:srgbClr val="002E52"/>
                    </a:outerShdw>
                  </a:effectLst>
                  <a:latin typeface="Gibson 2"/>
                </a:rPr>
                <a:t>School Run Day!</a:t>
              </a:r>
            </a:p>
          </p:txBody>
        </p:sp>
      </p:grpSp>
      <p:grpSp>
        <p:nvGrpSpPr>
          <p:cNvPr id="21" name="Group 21"/>
          <p:cNvGrpSpPr/>
          <p:nvPr/>
        </p:nvGrpSpPr>
        <p:grpSpPr>
          <a:xfrm>
            <a:off x="9144000" y="8878888"/>
            <a:ext cx="7703092" cy="904876"/>
            <a:chOff x="0" y="0"/>
            <a:chExt cx="10270789" cy="1206501"/>
          </a:xfrm>
        </p:grpSpPr>
        <p:sp>
          <p:nvSpPr>
            <p:cNvPr id="22" name="TextBox 22"/>
            <p:cNvSpPr txBox="1"/>
            <p:nvPr/>
          </p:nvSpPr>
          <p:spPr>
            <a:xfrm>
              <a:off x="0" y="630767"/>
              <a:ext cx="10270789" cy="575734"/>
            </a:xfrm>
            <a:prstGeom prst="rect">
              <a:avLst/>
            </a:prstGeom>
          </p:spPr>
          <p:txBody>
            <a:bodyPr lIns="0" tIns="0" rIns="0" bIns="0" rtlCol="0" anchor="t">
              <a:spAutoFit/>
            </a:bodyPr>
            <a:lstStyle/>
            <a:p>
              <a:pPr marL="0" lvl="0" indent="0" algn="l">
                <a:lnSpc>
                  <a:spcPts val="3499"/>
                </a:lnSpc>
                <a:spcBef>
                  <a:spcPct val="0"/>
                </a:spcBef>
              </a:pPr>
              <a:r>
                <a:rPr lang="en-US" sz="2499" u="none" strike="noStrike">
                  <a:solidFill>
                    <a:srgbClr val="F7F6EE"/>
                  </a:solidFill>
                  <a:latin typeface="Boyrun"/>
                </a:rPr>
                <a:t>Wrapping up another successsful campaign year!</a:t>
              </a:r>
            </a:p>
          </p:txBody>
        </p:sp>
        <p:sp>
          <p:nvSpPr>
            <p:cNvPr id="23" name="TextBox 23"/>
            <p:cNvSpPr txBox="1"/>
            <p:nvPr/>
          </p:nvSpPr>
          <p:spPr>
            <a:xfrm>
              <a:off x="0" y="-76200"/>
              <a:ext cx="10270789" cy="783167"/>
            </a:xfrm>
            <a:prstGeom prst="rect">
              <a:avLst/>
            </a:prstGeom>
          </p:spPr>
          <p:txBody>
            <a:bodyPr lIns="0" tIns="0" rIns="0" bIns="0" rtlCol="0" anchor="t">
              <a:spAutoFit/>
            </a:bodyPr>
            <a:lstStyle/>
            <a:p>
              <a:pPr marL="0" lvl="0" indent="0" algn="l">
                <a:lnSpc>
                  <a:spcPts val="4899"/>
                </a:lnSpc>
                <a:spcBef>
                  <a:spcPct val="0"/>
                </a:spcBef>
              </a:pPr>
              <a:r>
                <a:rPr lang="en-US" sz="3499" dirty="0">
                  <a:solidFill>
                    <a:srgbClr val="FFFFFF"/>
                  </a:solidFill>
                  <a:effectLst>
                    <a:outerShdw blurRad="76200" dist="76200" dir="2700000" algn="tl" rotWithShape="0">
                      <a:srgbClr val="002E52"/>
                    </a:outerShdw>
                  </a:effectLst>
                  <a:latin typeface="Gibson 2"/>
                </a:rPr>
                <a:t>Post Run Day</a:t>
              </a:r>
            </a:p>
          </p:txBody>
        </p:sp>
      </p:grpSp>
      <p:grpSp>
        <p:nvGrpSpPr>
          <p:cNvPr id="24" name="Group 24"/>
          <p:cNvGrpSpPr/>
          <p:nvPr/>
        </p:nvGrpSpPr>
        <p:grpSpPr>
          <a:xfrm>
            <a:off x="9144000" y="1824945"/>
            <a:ext cx="7703092" cy="904876"/>
            <a:chOff x="0" y="0"/>
            <a:chExt cx="10270789" cy="1206501"/>
          </a:xfrm>
        </p:grpSpPr>
        <p:sp>
          <p:nvSpPr>
            <p:cNvPr id="25" name="TextBox 25"/>
            <p:cNvSpPr txBox="1"/>
            <p:nvPr/>
          </p:nvSpPr>
          <p:spPr>
            <a:xfrm>
              <a:off x="0" y="630767"/>
              <a:ext cx="10270789" cy="575734"/>
            </a:xfrm>
            <a:prstGeom prst="rect">
              <a:avLst/>
            </a:prstGeom>
          </p:spPr>
          <p:txBody>
            <a:bodyPr lIns="0" tIns="0" rIns="0" bIns="0" rtlCol="0" anchor="t">
              <a:spAutoFit/>
            </a:bodyPr>
            <a:lstStyle/>
            <a:p>
              <a:pPr marL="0" lvl="0" indent="0" algn="l">
                <a:lnSpc>
                  <a:spcPts val="3499"/>
                </a:lnSpc>
                <a:spcBef>
                  <a:spcPct val="0"/>
                </a:spcBef>
              </a:pPr>
              <a:r>
                <a:rPr lang="en-US" sz="2499" u="none" strike="noStrike">
                  <a:solidFill>
                    <a:srgbClr val="F7F6EE"/>
                  </a:solidFill>
                  <a:latin typeface="Boyrun"/>
                </a:rPr>
                <a:t>The tools we offer to help make your Run a success!</a:t>
              </a:r>
            </a:p>
          </p:txBody>
        </p:sp>
        <p:sp>
          <p:nvSpPr>
            <p:cNvPr id="26" name="TextBox 26"/>
            <p:cNvSpPr txBox="1"/>
            <p:nvPr/>
          </p:nvSpPr>
          <p:spPr>
            <a:xfrm>
              <a:off x="0" y="-76200"/>
              <a:ext cx="10270789" cy="783167"/>
            </a:xfrm>
            <a:prstGeom prst="rect">
              <a:avLst/>
            </a:prstGeom>
          </p:spPr>
          <p:txBody>
            <a:bodyPr lIns="0" tIns="0" rIns="0" bIns="0" rtlCol="0" anchor="t">
              <a:spAutoFit/>
            </a:bodyPr>
            <a:lstStyle/>
            <a:p>
              <a:pPr>
                <a:lnSpc>
                  <a:spcPts val="4899"/>
                </a:lnSpc>
                <a:spcBef>
                  <a:spcPct val="0"/>
                </a:spcBef>
              </a:pPr>
              <a:r>
                <a:rPr lang="en-US" sz="3499" dirty="0">
                  <a:solidFill>
                    <a:srgbClr val="FFFFFF"/>
                  </a:solidFill>
                  <a:effectLst>
                    <a:outerShdw blurRad="76200" dist="76200" dir="2700000" algn="tl" rotWithShape="0">
                      <a:srgbClr val="002E52"/>
                    </a:outerShdw>
                  </a:effectLst>
                  <a:latin typeface="Gibson 2"/>
                </a:rPr>
                <a:t>School Run Toolkits</a:t>
              </a:r>
            </a:p>
          </p:txBody>
        </p:sp>
      </p:grpSp>
      <p:sp>
        <p:nvSpPr>
          <p:cNvPr id="27" name="Freeform 27"/>
          <p:cNvSpPr/>
          <p:nvPr/>
        </p:nvSpPr>
        <p:spPr>
          <a:xfrm>
            <a:off x="808745" y="4153191"/>
            <a:ext cx="6748148" cy="1980619"/>
          </a:xfrm>
          <a:custGeom>
            <a:avLst/>
            <a:gdLst/>
            <a:ahLst/>
            <a:cxnLst/>
            <a:rect l="l" t="t" r="r" b="b"/>
            <a:pathLst>
              <a:path w="6748148" h="1980619">
                <a:moveTo>
                  <a:pt x="0" y="0"/>
                </a:moveTo>
                <a:lnTo>
                  <a:pt x="6748148" y="0"/>
                </a:lnTo>
                <a:lnTo>
                  <a:pt x="6748148" y="1980618"/>
                </a:lnTo>
                <a:lnTo>
                  <a:pt x="0" y="1980618"/>
                </a:lnTo>
                <a:lnTo>
                  <a:pt x="0" y="0"/>
                </a:lnTo>
                <a:close/>
              </a:path>
            </a:pathLst>
          </a:custGeom>
          <a:blipFill>
            <a:blip r:embed="rId7"/>
            <a:stretch>
              <a:fillRect l="-67012" r="-67012"/>
            </a:stretch>
          </a:blipFill>
        </p:spPr>
        <p:txBody>
          <a:bodyPr/>
          <a:lstStyle/>
          <a:p>
            <a:endParaRPr lang="en-CA"/>
          </a:p>
        </p:txBody>
      </p:sp>
      <p:pic>
        <p:nvPicPr>
          <p:cNvPr id="28" name="Slide+2_out">
            <a:hlinkClick r:id="" action="ppaction://media"/>
            <a:extLst>
              <a:ext uri="{FF2B5EF4-FFF2-40B4-BE49-F238E27FC236}">
                <a16:creationId xmlns:a16="http://schemas.microsoft.com/office/drawing/2014/main" id="{6A606FC4-A233-BA4C-5690-79DE12711C7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73770" y="479425"/>
            <a:ext cx="406400" cy="406400"/>
          </a:xfrm>
          <a:prstGeom prst="rect">
            <a:avLst/>
          </a:prstGeom>
        </p:spPr>
      </p:pic>
    </p:spTree>
  </p:cSld>
  <p:clrMapOvr>
    <a:masterClrMapping/>
  </p:clrMapOvr>
  <p:transition spd="slow" advTm="2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0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5714"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156CF"/>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rot="5400000" flipH="1">
            <a:off x="0" y="0"/>
            <a:ext cx="10287000" cy="10287000"/>
          </a:xfrm>
          <a:custGeom>
            <a:avLst/>
            <a:gdLst/>
            <a:ahLst/>
            <a:cxnLst/>
            <a:rect l="l" t="t" r="r" b="b"/>
            <a:pathLst>
              <a:path w="10287000" h="10287000">
                <a:moveTo>
                  <a:pt x="10287000" y="0"/>
                </a:moveTo>
                <a:lnTo>
                  <a:pt x="0" y="0"/>
                </a:lnTo>
                <a:lnTo>
                  <a:pt x="0" y="10287000"/>
                </a:lnTo>
                <a:lnTo>
                  <a:pt x="10287000" y="10287000"/>
                </a:lnTo>
                <a:lnTo>
                  <a:pt x="102870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3" name="Freeform 3"/>
          <p:cNvSpPr>
            <a:spLocks noGrp="1" noRot="1" noMove="1" noResize="1" noEditPoints="1" noAdjustHandles="1" noChangeArrowheads="1" noChangeShapeType="1"/>
          </p:cNvSpPr>
          <p:nvPr/>
        </p:nvSpPr>
        <p:spPr>
          <a:xfrm rot="5400000" flipH="1">
            <a:off x="10277475" y="0"/>
            <a:ext cx="10287000" cy="10287000"/>
          </a:xfrm>
          <a:custGeom>
            <a:avLst/>
            <a:gdLst/>
            <a:ahLst/>
            <a:cxnLst/>
            <a:rect l="l" t="t" r="r" b="b"/>
            <a:pathLst>
              <a:path w="10287000" h="10287000">
                <a:moveTo>
                  <a:pt x="10287000" y="0"/>
                </a:moveTo>
                <a:lnTo>
                  <a:pt x="0" y="0"/>
                </a:lnTo>
                <a:lnTo>
                  <a:pt x="0" y="10287000"/>
                </a:lnTo>
                <a:lnTo>
                  <a:pt x="10287000" y="10287000"/>
                </a:lnTo>
                <a:lnTo>
                  <a:pt x="102870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AutoShape 4"/>
          <p:cNvSpPr/>
          <p:nvPr/>
        </p:nvSpPr>
        <p:spPr>
          <a:xfrm rot="-5400000">
            <a:off x="3160074" y="6268900"/>
            <a:ext cx="1032363" cy="0"/>
          </a:xfrm>
          <a:prstGeom prst="line">
            <a:avLst/>
          </a:prstGeom>
          <a:ln w="47625" cap="rnd">
            <a:solidFill>
              <a:srgbClr val="FFFFFF"/>
            </a:solidFill>
            <a:prstDash val="sysDot"/>
            <a:headEnd type="none" w="sm" len="sm"/>
            <a:tailEnd type="triangle" w="lg" len="med"/>
          </a:ln>
        </p:spPr>
        <p:txBody>
          <a:bodyPr/>
          <a:lstStyle/>
          <a:p>
            <a:endParaRPr lang="en-CA"/>
          </a:p>
        </p:txBody>
      </p:sp>
      <p:sp>
        <p:nvSpPr>
          <p:cNvPr id="5" name="Freeform 5"/>
          <p:cNvSpPr/>
          <p:nvPr/>
        </p:nvSpPr>
        <p:spPr>
          <a:xfrm>
            <a:off x="1166682" y="3445054"/>
            <a:ext cx="5019147" cy="2220973"/>
          </a:xfrm>
          <a:custGeom>
            <a:avLst/>
            <a:gdLst/>
            <a:ahLst/>
            <a:cxnLst/>
            <a:rect l="l" t="t" r="r" b="b"/>
            <a:pathLst>
              <a:path w="5019147" h="2220973">
                <a:moveTo>
                  <a:pt x="0" y="0"/>
                </a:moveTo>
                <a:lnTo>
                  <a:pt x="5019148" y="0"/>
                </a:lnTo>
                <a:lnTo>
                  <a:pt x="5019148" y="2220972"/>
                </a:lnTo>
                <a:lnTo>
                  <a:pt x="0" y="2220972"/>
                </a:lnTo>
                <a:lnTo>
                  <a:pt x="0" y="0"/>
                </a:lnTo>
                <a:close/>
              </a:path>
            </a:pathLst>
          </a:custGeom>
          <a:blipFill>
            <a:blip r:embed="rId6"/>
            <a:stretch>
              <a:fillRect/>
            </a:stretch>
          </a:blipFill>
        </p:spPr>
        <p:txBody>
          <a:bodyPr/>
          <a:lstStyle/>
          <a:p>
            <a:endParaRPr lang="en-CA"/>
          </a:p>
        </p:txBody>
      </p:sp>
      <p:grpSp>
        <p:nvGrpSpPr>
          <p:cNvPr id="6" name="Group 6"/>
          <p:cNvGrpSpPr/>
          <p:nvPr/>
        </p:nvGrpSpPr>
        <p:grpSpPr>
          <a:xfrm>
            <a:off x="1028700" y="6827944"/>
            <a:ext cx="5295112" cy="2430356"/>
            <a:chOff x="0" y="0"/>
            <a:chExt cx="7060149" cy="3240474"/>
          </a:xfrm>
        </p:grpSpPr>
        <p:grpSp>
          <p:nvGrpSpPr>
            <p:cNvPr id="7" name="Group 7"/>
            <p:cNvGrpSpPr/>
            <p:nvPr/>
          </p:nvGrpSpPr>
          <p:grpSpPr>
            <a:xfrm>
              <a:off x="0" y="0"/>
              <a:ext cx="7060149" cy="3240474"/>
              <a:chOff x="0" y="0"/>
              <a:chExt cx="4740254" cy="2175686"/>
            </a:xfrm>
          </p:grpSpPr>
          <p:sp>
            <p:nvSpPr>
              <p:cNvPr id="8" name="Freeform 8"/>
              <p:cNvSpPr/>
              <p:nvPr/>
            </p:nvSpPr>
            <p:spPr>
              <a:xfrm>
                <a:off x="0" y="0"/>
                <a:ext cx="4740254" cy="2175686"/>
              </a:xfrm>
              <a:custGeom>
                <a:avLst/>
                <a:gdLst/>
                <a:ahLst/>
                <a:cxnLst/>
                <a:rect l="l" t="t" r="r" b="b"/>
                <a:pathLst>
                  <a:path w="4740254" h="2175686">
                    <a:moveTo>
                      <a:pt x="0" y="0"/>
                    </a:moveTo>
                    <a:lnTo>
                      <a:pt x="4740254" y="0"/>
                    </a:lnTo>
                    <a:lnTo>
                      <a:pt x="4740254" y="2175686"/>
                    </a:lnTo>
                    <a:lnTo>
                      <a:pt x="0" y="2175686"/>
                    </a:lnTo>
                    <a:close/>
                  </a:path>
                </a:pathLst>
              </a:custGeom>
              <a:solidFill>
                <a:srgbClr val="ED2626">
                  <a:alpha val="74902"/>
                </a:srgbClr>
              </a:solidFill>
            </p:spPr>
            <p:txBody>
              <a:bodyPr/>
              <a:lstStyle/>
              <a:p>
                <a:endParaRPr lang="en-CA"/>
              </a:p>
            </p:txBody>
          </p:sp>
        </p:grpSp>
        <p:sp>
          <p:nvSpPr>
            <p:cNvPr id="9" name="TextBox 9"/>
            <p:cNvSpPr txBox="1"/>
            <p:nvPr/>
          </p:nvSpPr>
          <p:spPr>
            <a:xfrm>
              <a:off x="373629" y="484364"/>
              <a:ext cx="6312892" cy="459317"/>
            </a:xfrm>
            <a:prstGeom prst="rect">
              <a:avLst/>
            </a:prstGeom>
          </p:spPr>
          <p:txBody>
            <a:bodyPr lIns="0" tIns="0" rIns="0" bIns="0" rtlCol="0" anchor="t">
              <a:spAutoFit/>
            </a:bodyPr>
            <a:lstStyle/>
            <a:p>
              <a:pPr algn="ctr">
                <a:lnSpc>
                  <a:spcPts val="2800"/>
                </a:lnSpc>
              </a:pPr>
              <a:r>
                <a:rPr lang="en-US" sz="2000">
                  <a:solidFill>
                    <a:srgbClr val="FFFFFF"/>
                  </a:solidFill>
                  <a:latin typeface="Gibson 3"/>
                </a:rPr>
                <a:t>School Run, Community Run, Special Events</a:t>
              </a:r>
            </a:p>
          </p:txBody>
        </p:sp>
        <p:sp>
          <p:nvSpPr>
            <p:cNvPr id="10" name="TextBox 10"/>
            <p:cNvSpPr txBox="1"/>
            <p:nvPr/>
          </p:nvSpPr>
          <p:spPr>
            <a:xfrm>
              <a:off x="388809" y="1384017"/>
              <a:ext cx="6282531" cy="459317"/>
            </a:xfrm>
            <a:prstGeom prst="rect">
              <a:avLst/>
            </a:prstGeom>
          </p:spPr>
          <p:txBody>
            <a:bodyPr lIns="0" tIns="0" rIns="0" bIns="0" rtlCol="0" anchor="t">
              <a:spAutoFit/>
            </a:bodyPr>
            <a:lstStyle/>
            <a:p>
              <a:pPr algn="ctr">
                <a:lnSpc>
                  <a:spcPts val="2800"/>
                </a:lnSpc>
              </a:pPr>
              <a:r>
                <a:rPr lang="en-US" sz="2000">
                  <a:solidFill>
                    <a:srgbClr val="FFFFFF"/>
                  </a:solidFill>
                  <a:latin typeface="Gibson 3"/>
                </a:rPr>
                <a:t>Monthly Donors, Major Gifts, Legacy Giving</a:t>
              </a:r>
            </a:p>
          </p:txBody>
        </p:sp>
        <p:sp>
          <p:nvSpPr>
            <p:cNvPr id="11" name="TextBox 11"/>
            <p:cNvSpPr txBox="1"/>
            <p:nvPr/>
          </p:nvSpPr>
          <p:spPr>
            <a:xfrm>
              <a:off x="381219" y="2283671"/>
              <a:ext cx="6297712" cy="459317"/>
            </a:xfrm>
            <a:prstGeom prst="rect">
              <a:avLst/>
            </a:prstGeom>
          </p:spPr>
          <p:txBody>
            <a:bodyPr lIns="0" tIns="0" rIns="0" bIns="0" rtlCol="0" anchor="t">
              <a:spAutoFit/>
            </a:bodyPr>
            <a:lstStyle/>
            <a:p>
              <a:pPr algn="ctr">
                <a:lnSpc>
                  <a:spcPts val="2800"/>
                </a:lnSpc>
              </a:pPr>
              <a:r>
                <a:rPr lang="en-US" sz="2000">
                  <a:solidFill>
                    <a:srgbClr val="FFFFFF"/>
                  </a:solidFill>
                  <a:latin typeface="Gibson 3"/>
                </a:rPr>
                <a:t>General Giving, Investments, Grants</a:t>
              </a:r>
            </a:p>
          </p:txBody>
        </p:sp>
      </p:grpSp>
      <p:sp>
        <p:nvSpPr>
          <p:cNvPr id="12" name="TextBox 12"/>
          <p:cNvSpPr txBox="1"/>
          <p:nvPr/>
        </p:nvSpPr>
        <p:spPr>
          <a:xfrm>
            <a:off x="1028700" y="1655663"/>
            <a:ext cx="16230600" cy="1308100"/>
          </a:xfrm>
          <a:prstGeom prst="rect">
            <a:avLst/>
          </a:prstGeom>
        </p:spPr>
        <p:txBody>
          <a:bodyPr lIns="0" tIns="0" rIns="0" bIns="0" rtlCol="0" anchor="t">
            <a:spAutoFit/>
          </a:bodyPr>
          <a:lstStyle/>
          <a:p>
            <a:pPr marL="0" lvl="0" indent="0">
              <a:lnSpc>
                <a:spcPts val="3500"/>
              </a:lnSpc>
              <a:spcBef>
                <a:spcPct val="0"/>
              </a:spcBef>
            </a:pPr>
            <a:r>
              <a:rPr lang="en-US" sz="2500">
                <a:solidFill>
                  <a:srgbClr val="FFFFFF"/>
                </a:solidFill>
                <a:latin typeface="Gibson 3"/>
              </a:rPr>
              <a:t>Thanks to support from schools like yours, The Terry Fox Foundation and Terry Fox Research Institute have become leaders in cancer research. Here's how your fundraising efforts support research projects, researchers, and cancer patients across Canada!</a:t>
            </a:r>
          </a:p>
        </p:txBody>
      </p:sp>
      <p:sp>
        <p:nvSpPr>
          <p:cNvPr id="13" name="TextBox 13"/>
          <p:cNvSpPr txBox="1"/>
          <p:nvPr/>
        </p:nvSpPr>
        <p:spPr>
          <a:xfrm>
            <a:off x="1028700" y="447675"/>
            <a:ext cx="7426970" cy="1111250"/>
          </a:xfrm>
          <a:prstGeom prst="rect">
            <a:avLst/>
          </a:prstGeom>
        </p:spPr>
        <p:txBody>
          <a:bodyPr lIns="0" tIns="0" rIns="0" bIns="0" rtlCol="0" anchor="t">
            <a:spAutoFit/>
          </a:bodyPr>
          <a:lstStyle/>
          <a:p>
            <a:pPr marL="0" lvl="0" indent="0" algn="l">
              <a:lnSpc>
                <a:spcPts val="9099"/>
              </a:lnSpc>
              <a:spcBef>
                <a:spcPct val="0"/>
              </a:spcBef>
            </a:pPr>
            <a:r>
              <a:rPr lang="en-US" sz="6499" u="none" dirty="0">
                <a:solidFill>
                  <a:srgbClr val="F7F6EE"/>
                </a:solidFill>
                <a:effectLst>
                  <a:outerShdw blurRad="76200" dist="76200" dir="2700000" algn="tl" rotWithShape="0">
                    <a:srgbClr val="002E52"/>
                  </a:outerShdw>
                </a:effectLst>
                <a:latin typeface="Gibson 1"/>
              </a:rPr>
              <a:t>Fundraising Flow</a:t>
            </a:r>
          </a:p>
        </p:txBody>
      </p:sp>
      <p:grpSp>
        <p:nvGrpSpPr>
          <p:cNvPr id="14" name="Group 14"/>
          <p:cNvGrpSpPr/>
          <p:nvPr/>
        </p:nvGrpSpPr>
        <p:grpSpPr>
          <a:xfrm>
            <a:off x="11964188" y="3219535"/>
            <a:ext cx="5295112" cy="6038765"/>
            <a:chOff x="0" y="0"/>
            <a:chExt cx="7060149" cy="8051686"/>
          </a:xfrm>
        </p:grpSpPr>
        <p:sp>
          <p:nvSpPr>
            <p:cNvPr id="15" name="Freeform 15"/>
            <p:cNvSpPr/>
            <p:nvPr/>
          </p:nvSpPr>
          <p:spPr>
            <a:xfrm>
              <a:off x="205544" y="0"/>
              <a:ext cx="6649062" cy="3825791"/>
            </a:xfrm>
            <a:custGeom>
              <a:avLst/>
              <a:gdLst/>
              <a:ahLst/>
              <a:cxnLst/>
              <a:rect l="l" t="t" r="r" b="b"/>
              <a:pathLst>
                <a:path w="6649062" h="3825791">
                  <a:moveTo>
                    <a:pt x="0" y="0"/>
                  </a:moveTo>
                  <a:lnTo>
                    <a:pt x="6649061" y="0"/>
                  </a:lnTo>
                  <a:lnTo>
                    <a:pt x="6649061" y="3825791"/>
                  </a:lnTo>
                  <a:lnTo>
                    <a:pt x="0" y="3825791"/>
                  </a:lnTo>
                  <a:lnTo>
                    <a:pt x="0" y="0"/>
                  </a:lnTo>
                  <a:close/>
                </a:path>
              </a:pathLst>
            </a:custGeom>
            <a:blipFill>
              <a:blip r:embed="rId7"/>
              <a:stretch>
                <a:fillRect t="-21704" b="-52091"/>
              </a:stretch>
            </a:blipFill>
          </p:spPr>
          <p:txBody>
            <a:bodyPr/>
            <a:lstStyle/>
            <a:p>
              <a:endParaRPr lang="en-CA"/>
            </a:p>
          </p:txBody>
        </p:sp>
        <p:sp>
          <p:nvSpPr>
            <p:cNvPr id="16" name="AutoShape 16"/>
            <p:cNvSpPr/>
            <p:nvPr/>
          </p:nvSpPr>
          <p:spPr>
            <a:xfrm rot="-5400000">
              <a:off x="2841833" y="4065820"/>
              <a:ext cx="1376484" cy="0"/>
            </a:xfrm>
            <a:prstGeom prst="line">
              <a:avLst/>
            </a:prstGeom>
            <a:ln w="63500" cap="rnd">
              <a:solidFill>
                <a:srgbClr val="FFFFFF"/>
              </a:solidFill>
              <a:prstDash val="sysDot"/>
              <a:headEnd type="triangle" w="lg" len="med"/>
              <a:tailEnd type="none" w="sm" len="sm"/>
            </a:ln>
          </p:spPr>
          <p:txBody>
            <a:bodyPr/>
            <a:lstStyle/>
            <a:p>
              <a:endParaRPr lang="en-CA"/>
            </a:p>
          </p:txBody>
        </p:sp>
        <p:grpSp>
          <p:nvGrpSpPr>
            <p:cNvPr id="17" name="Group 17"/>
            <p:cNvGrpSpPr/>
            <p:nvPr/>
          </p:nvGrpSpPr>
          <p:grpSpPr>
            <a:xfrm>
              <a:off x="0" y="4811212"/>
              <a:ext cx="7060149" cy="3240474"/>
              <a:chOff x="0" y="0"/>
              <a:chExt cx="4740254" cy="2175686"/>
            </a:xfrm>
          </p:grpSpPr>
          <p:sp>
            <p:nvSpPr>
              <p:cNvPr id="18" name="Freeform 18"/>
              <p:cNvSpPr/>
              <p:nvPr/>
            </p:nvSpPr>
            <p:spPr>
              <a:xfrm>
                <a:off x="0" y="0"/>
                <a:ext cx="4740254" cy="2175686"/>
              </a:xfrm>
              <a:custGeom>
                <a:avLst/>
                <a:gdLst/>
                <a:ahLst/>
                <a:cxnLst/>
                <a:rect l="l" t="t" r="r" b="b"/>
                <a:pathLst>
                  <a:path w="4740254" h="2175686">
                    <a:moveTo>
                      <a:pt x="0" y="0"/>
                    </a:moveTo>
                    <a:lnTo>
                      <a:pt x="4740254" y="0"/>
                    </a:lnTo>
                    <a:lnTo>
                      <a:pt x="4740254" y="2175686"/>
                    </a:lnTo>
                    <a:lnTo>
                      <a:pt x="0" y="2175686"/>
                    </a:lnTo>
                    <a:close/>
                  </a:path>
                </a:pathLst>
              </a:custGeom>
              <a:solidFill>
                <a:srgbClr val="ED2626">
                  <a:alpha val="74902"/>
                </a:srgbClr>
              </a:solidFill>
            </p:spPr>
            <p:txBody>
              <a:bodyPr/>
              <a:lstStyle/>
              <a:p>
                <a:endParaRPr lang="en-CA"/>
              </a:p>
            </p:txBody>
          </p:sp>
        </p:grpSp>
        <p:sp>
          <p:nvSpPr>
            <p:cNvPr id="19" name="TextBox 19"/>
            <p:cNvSpPr txBox="1"/>
            <p:nvPr/>
          </p:nvSpPr>
          <p:spPr>
            <a:xfrm>
              <a:off x="387519" y="5262556"/>
              <a:ext cx="6285111" cy="459317"/>
            </a:xfrm>
            <a:prstGeom prst="rect">
              <a:avLst/>
            </a:prstGeom>
          </p:spPr>
          <p:txBody>
            <a:bodyPr lIns="0" tIns="0" rIns="0" bIns="0" rtlCol="0" anchor="t">
              <a:spAutoFit/>
            </a:bodyPr>
            <a:lstStyle/>
            <a:p>
              <a:pPr algn="ctr">
                <a:lnSpc>
                  <a:spcPts val="2800"/>
                </a:lnSpc>
              </a:pPr>
              <a:r>
                <a:rPr lang="en-US" sz="2000">
                  <a:solidFill>
                    <a:srgbClr val="FFFFFF"/>
                  </a:solidFill>
                  <a:latin typeface="Gibson 3"/>
                </a:rPr>
                <a:t>Research Projects into 200+ types of cancer</a:t>
              </a:r>
            </a:p>
          </p:txBody>
        </p:sp>
        <p:sp>
          <p:nvSpPr>
            <p:cNvPr id="20" name="TextBox 20"/>
            <p:cNvSpPr txBox="1"/>
            <p:nvPr/>
          </p:nvSpPr>
          <p:spPr>
            <a:xfrm>
              <a:off x="100182" y="6173216"/>
              <a:ext cx="6859786" cy="459317"/>
            </a:xfrm>
            <a:prstGeom prst="rect">
              <a:avLst/>
            </a:prstGeom>
          </p:spPr>
          <p:txBody>
            <a:bodyPr lIns="0" tIns="0" rIns="0" bIns="0" rtlCol="0" anchor="t">
              <a:spAutoFit/>
            </a:bodyPr>
            <a:lstStyle/>
            <a:p>
              <a:pPr algn="ctr">
                <a:lnSpc>
                  <a:spcPts val="2800"/>
                </a:lnSpc>
              </a:pPr>
              <a:r>
                <a:rPr lang="en-US" sz="2000">
                  <a:solidFill>
                    <a:srgbClr val="FFFFFF"/>
                  </a:solidFill>
                  <a:latin typeface="Gibson 3"/>
                </a:rPr>
                <a:t>Hundreds of Cancer Researchers across Canada</a:t>
              </a:r>
            </a:p>
          </p:txBody>
        </p:sp>
        <p:sp>
          <p:nvSpPr>
            <p:cNvPr id="21" name="TextBox 21"/>
            <p:cNvSpPr txBox="1"/>
            <p:nvPr/>
          </p:nvSpPr>
          <p:spPr>
            <a:xfrm>
              <a:off x="387519" y="7083876"/>
              <a:ext cx="6019701" cy="459317"/>
            </a:xfrm>
            <a:prstGeom prst="rect">
              <a:avLst/>
            </a:prstGeom>
          </p:spPr>
          <p:txBody>
            <a:bodyPr lIns="0" tIns="0" rIns="0" bIns="0" rtlCol="0" anchor="t">
              <a:spAutoFit/>
            </a:bodyPr>
            <a:lstStyle/>
            <a:p>
              <a:pPr algn="ctr">
                <a:lnSpc>
                  <a:spcPts val="2800"/>
                </a:lnSpc>
              </a:pPr>
              <a:r>
                <a:rPr lang="en-US" sz="2000">
                  <a:solidFill>
                    <a:srgbClr val="FFFFFF"/>
                  </a:solidFill>
                  <a:latin typeface="Gibson 3"/>
                </a:rPr>
                <a:t>Long-term Investments  (i.e.; MOHCCN)</a:t>
              </a:r>
            </a:p>
          </p:txBody>
        </p:sp>
      </p:grpSp>
      <p:grpSp>
        <p:nvGrpSpPr>
          <p:cNvPr id="22" name="Group 22"/>
          <p:cNvGrpSpPr/>
          <p:nvPr/>
        </p:nvGrpSpPr>
        <p:grpSpPr>
          <a:xfrm>
            <a:off x="6378668" y="5345217"/>
            <a:ext cx="5530664" cy="3913083"/>
            <a:chOff x="0" y="0"/>
            <a:chExt cx="7374218" cy="5217444"/>
          </a:xfrm>
        </p:grpSpPr>
        <p:sp>
          <p:nvSpPr>
            <p:cNvPr id="23" name="AutoShape 23"/>
            <p:cNvSpPr/>
            <p:nvPr/>
          </p:nvSpPr>
          <p:spPr>
            <a:xfrm>
              <a:off x="0" y="0"/>
              <a:ext cx="7374218" cy="0"/>
            </a:xfrm>
            <a:prstGeom prst="line">
              <a:avLst/>
            </a:prstGeom>
            <a:ln w="101600" cap="flat">
              <a:solidFill>
                <a:srgbClr val="002E52"/>
              </a:solidFill>
              <a:prstDash val="solid"/>
              <a:headEnd type="none" w="sm" len="sm"/>
              <a:tailEnd type="triangle" w="lg" len="med"/>
            </a:ln>
          </p:spPr>
          <p:txBody>
            <a:bodyPr/>
            <a:lstStyle/>
            <a:p>
              <a:endParaRPr lang="en-CA"/>
            </a:p>
          </p:txBody>
        </p:sp>
        <p:sp>
          <p:nvSpPr>
            <p:cNvPr id="24" name="AutoShape 24"/>
            <p:cNvSpPr/>
            <p:nvPr/>
          </p:nvSpPr>
          <p:spPr>
            <a:xfrm rot="-5400000">
              <a:off x="2998867" y="758092"/>
              <a:ext cx="1376484" cy="0"/>
            </a:xfrm>
            <a:prstGeom prst="line">
              <a:avLst/>
            </a:prstGeom>
            <a:ln w="63500" cap="rnd">
              <a:solidFill>
                <a:srgbClr val="FFFFFF"/>
              </a:solidFill>
              <a:prstDash val="sysDot"/>
              <a:headEnd type="triangle" w="lg" len="med"/>
              <a:tailEnd type="none" w="sm" len="sm"/>
            </a:ln>
          </p:spPr>
          <p:txBody>
            <a:bodyPr/>
            <a:lstStyle/>
            <a:p>
              <a:endParaRPr lang="en-CA"/>
            </a:p>
          </p:txBody>
        </p:sp>
        <p:grpSp>
          <p:nvGrpSpPr>
            <p:cNvPr id="25" name="Group 25"/>
            <p:cNvGrpSpPr/>
            <p:nvPr/>
          </p:nvGrpSpPr>
          <p:grpSpPr>
            <a:xfrm>
              <a:off x="695609" y="1758914"/>
              <a:ext cx="5982999" cy="3458531"/>
              <a:chOff x="0" y="0"/>
              <a:chExt cx="4165513" cy="2407915"/>
            </a:xfrm>
          </p:grpSpPr>
          <p:sp>
            <p:nvSpPr>
              <p:cNvPr id="26" name="Freeform 26"/>
              <p:cNvSpPr/>
              <p:nvPr/>
            </p:nvSpPr>
            <p:spPr>
              <a:xfrm>
                <a:off x="0" y="0"/>
                <a:ext cx="4165513" cy="2407915"/>
              </a:xfrm>
              <a:custGeom>
                <a:avLst/>
                <a:gdLst/>
                <a:ahLst/>
                <a:cxnLst/>
                <a:rect l="l" t="t" r="r" b="b"/>
                <a:pathLst>
                  <a:path w="4165513" h="2407915">
                    <a:moveTo>
                      <a:pt x="0" y="0"/>
                    </a:moveTo>
                    <a:lnTo>
                      <a:pt x="4165513" y="0"/>
                    </a:lnTo>
                    <a:lnTo>
                      <a:pt x="4165513" y="2407915"/>
                    </a:lnTo>
                    <a:lnTo>
                      <a:pt x="0" y="2407915"/>
                    </a:lnTo>
                    <a:close/>
                  </a:path>
                </a:pathLst>
              </a:custGeom>
              <a:solidFill>
                <a:srgbClr val="F7F6EE"/>
              </a:solidFill>
            </p:spPr>
            <p:txBody>
              <a:bodyPr/>
              <a:lstStyle/>
              <a:p>
                <a:endParaRPr lang="en-CA"/>
              </a:p>
            </p:txBody>
          </p:sp>
        </p:grpSp>
        <p:sp>
          <p:nvSpPr>
            <p:cNvPr id="27" name="TextBox 27"/>
            <p:cNvSpPr txBox="1"/>
            <p:nvPr/>
          </p:nvSpPr>
          <p:spPr>
            <a:xfrm>
              <a:off x="2112607" y="2042372"/>
              <a:ext cx="3149005" cy="459317"/>
            </a:xfrm>
            <a:prstGeom prst="rect">
              <a:avLst/>
            </a:prstGeom>
          </p:spPr>
          <p:txBody>
            <a:bodyPr lIns="0" tIns="0" rIns="0" bIns="0" rtlCol="0" anchor="t">
              <a:spAutoFit/>
            </a:bodyPr>
            <a:lstStyle/>
            <a:p>
              <a:pPr algn="ctr">
                <a:lnSpc>
                  <a:spcPts val="2800"/>
                </a:lnSpc>
              </a:pPr>
              <a:r>
                <a:rPr lang="en-US" sz="2000" dirty="0">
                  <a:solidFill>
                    <a:srgbClr val="2156CF"/>
                  </a:solidFill>
                  <a:latin typeface="Gibson 2"/>
                </a:rPr>
                <a:t>Administrative Costs</a:t>
              </a:r>
            </a:p>
          </p:txBody>
        </p:sp>
        <p:sp>
          <p:nvSpPr>
            <p:cNvPr id="28" name="TextBox 28"/>
            <p:cNvSpPr txBox="1"/>
            <p:nvPr/>
          </p:nvSpPr>
          <p:spPr>
            <a:xfrm>
              <a:off x="770265" y="2794671"/>
              <a:ext cx="5833687" cy="2082165"/>
            </a:xfrm>
            <a:prstGeom prst="rect">
              <a:avLst/>
            </a:prstGeom>
          </p:spPr>
          <p:txBody>
            <a:bodyPr lIns="0" tIns="0" rIns="0" bIns="0" rtlCol="0" anchor="t">
              <a:spAutoFit/>
            </a:bodyPr>
            <a:lstStyle/>
            <a:p>
              <a:pPr algn="ctr">
                <a:lnSpc>
                  <a:spcPts val="2520"/>
                </a:lnSpc>
              </a:pPr>
              <a:r>
                <a:rPr lang="en-US" sz="1800">
                  <a:solidFill>
                    <a:srgbClr val="002E52"/>
                  </a:solidFill>
                  <a:latin typeface="Gibson 4"/>
                </a:rPr>
                <a:t>The Terry Fox Foundation has long prided itself on our low administrative costs compared to the industry standard, which is possible thanks to our ratio of  approximately</a:t>
              </a:r>
            </a:p>
            <a:p>
              <a:pPr algn="ctr">
                <a:lnSpc>
                  <a:spcPts val="2520"/>
                </a:lnSpc>
              </a:pPr>
              <a:r>
                <a:rPr lang="en-US" sz="1800">
                  <a:solidFill>
                    <a:srgbClr val="ED2626"/>
                  </a:solidFill>
                  <a:latin typeface="Gibson 2"/>
                </a:rPr>
                <a:t>1 employee for every 400 volunteers.</a:t>
              </a:r>
            </a:p>
          </p:txBody>
        </p:sp>
      </p:grpSp>
      <p:sp>
        <p:nvSpPr>
          <p:cNvPr id="29" name="TextBox 29"/>
          <p:cNvSpPr txBox="1"/>
          <p:nvPr/>
        </p:nvSpPr>
        <p:spPr>
          <a:xfrm>
            <a:off x="1028700" y="9409662"/>
            <a:ext cx="16230600" cy="677545"/>
          </a:xfrm>
          <a:prstGeom prst="rect">
            <a:avLst/>
          </a:prstGeom>
        </p:spPr>
        <p:txBody>
          <a:bodyPr lIns="0" tIns="0" rIns="0" bIns="0" rtlCol="0" anchor="t">
            <a:spAutoFit/>
          </a:bodyPr>
          <a:lstStyle/>
          <a:p>
            <a:pPr marL="0" lvl="0" indent="0" algn="ctr">
              <a:lnSpc>
                <a:spcPts val="5179"/>
              </a:lnSpc>
              <a:spcBef>
                <a:spcPct val="0"/>
              </a:spcBef>
            </a:pPr>
            <a:r>
              <a:rPr lang="en-US" sz="3699" u="none" strike="noStrike">
                <a:solidFill>
                  <a:srgbClr val="002E52"/>
                </a:solidFill>
                <a:latin typeface="Boyrun"/>
              </a:rPr>
              <a:t>For more information on the research your efforts support, please visit www.TFRI.ca</a:t>
            </a:r>
          </a:p>
        </p:txBody>
      </p:sp>
      <p:pic>
        <p:nvPicPr>
          <p:cNvPr id="33" name="Slide+3+-_out">
            <a:hlinkClick r:id="" action="ppaction://media"/>
            <a:extLst>
              <a:ext uri="{FF2B5EF4-FFF2-40B4-BE49-F238E27FC236}">
                <a16:creationId xmlns:a16="http://schemas.microsoft.com/office/drawing/2014/main" id="{5EC716CE-AC2D-5357-326A-A18B65C77B1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11150" y="4064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500" advClick="0" advTm="41000">
        <p14:reveal/>
      </p:transition>
    </mc:Choice>
    <mc:Fallback>
      <p:transition spd="slow" advClick="0" advTm="4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92"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1837"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CA"/>
          </a:p>
        </p:txBody>
      </p:sp>
      <p:sp>
        <p:nvSpPr>
          <p:cNvPr id="3" name="TextBox 3"/>
          <p:cNvSpPr txBox="1"/>
          <p:nvPr/>
        </p:nvSpPr>
        <p:spPr>
          <a:xfrm>
            <a:off x="1028700" y="447675"/>
            <a:ext cx="3536826" cy="1111250"/>
          </a:xfrm>
          <a:prstGeom prst="rect">
            <a:avLst/>
          </a:prstGeom>
        </p:spPr>
        <p:txBody>
          <a:bodyPr lIns="0" tIns="0" rIns="0" bIns="0" rtlCol="0" anchor="t">
            <a:spAutoFit/>
          </a:bodyPr>
          <a:lstStyle/>
          <a:p>
            <a:pPr marL="0" lvl="0" indent="0" algn="l">
              <a:lnSpc>
                <a:spcPts val="9099"/>
              </a:lnSpc>
              <a:spcBef>
                <a:spcPct val="0"/>
              </a:spcBef>
            </a:pPr>
            <a:r>
              <a:rPr lang="en-US" sz="6499" u="none" dirty="0">
                <a:solidFill>
                  <a:srgbClr val="2156CF"/>
                </a:solidFill>
                <a:effectLst>
                  <a:outerShdw blurRad="76200" dist="76200" dir="2700000" algn="tl" rotWithShape="0">
                    <a:srgbClr val="FFFFFF"/>
                  </a:outerShdw>
                </a:effectLst>
                <a:latin typeface="Gibson 1"/>
              </a:rPr>
              <a:t>Toolkit</a:t>
            </a:r>
          </a:p>
        </p:txBody>
      </p:sp>
      <p:sp>
        <p:nvSpPr>
          <p:cNvPr id="4" name="TextBox 4"/>
          <p:cNvSpPr txBox="1"/>
          <p:nvPr/>
        </p:nvSpPr>
        <p:spPr>
          <a:xfrm>
            <a:off x="1028700" y="8001000"/>
            <a:ext cx="9854648" cy="638636"/>
          </a:xfrm>
          <a:prstGeom prst="rect">
            <a:avLst/>
          </a:prstGeom>
        </p:spPr>
        <p:txBody>
          <a:bodyPr lIns="0" tIns="0" rIns="0" bIns="0" rtlCol="0" anchor="t">
            <a:spAutoFit/>
          </a:bodyPr>
          <a:lstStyle/>
          <a:p>
            <a:pPr>
              <a:lnSpc>
                <a:spcPts val="5599"/>
              </a:lnSpc>
              <a:spcBef>
                <a:spcPct val="0"/>
              </a:spcBef>
            </a:pPr>
            <a:r>
              <a:rPr lang="en-US" sz="3999" dirty="0">
                <a:solidFill>
                  <a:srgbClr val="DB232B"/>
                </a:solidFill>
                <a:effectLst>
                  <a:outerShdw blurRad="76200" dist="76200" dir="2700000" algn="tl" rotWithShape="0">
                    <a:srgbClr val="FFFFFF"/>
                  </a:outerShdw>
                </a:effectLst>
                <a:latin typeface="Boyrun"/>
              </a:rPr>
              <a:t>Questions? Call our Toll Free Number anytime:</a:t>
            </a:r>
          </a:p>
        </p:txBody>
      </p:sp>
      <p:sp>
        <p:nvSpPr>
          <p:cNvPr id="5" name="TextBox 5"/>
          <p:cNvSpPr txBox="1"/>
          <p:nvPr/>
        </p:nvSpPr>
        <p:spPr>
          <a:xfrm>
            <a:off x="5216277" y="8531225"/>
            <a:ext cx="5527923" cy="1038225"/>
          </a:xfrm>
          <a:prstGeom prst="rect">
            <a:avLst/>
          </a:prstGeom>
        </p:spPr>
        <p:txBody>
          <a:bodyPr wrap="square" lIns="0" tIns="0" rIns="0" bIns="0" rtlCol="0" anchor="t">
            <a:spAutoFit/>
          </a:bodyPr>
          <a:lstStyle/>
          <a:p>
            <a:pPr marL="0" lvl="0" indent="0" algn="l">
              <a:lnSpc>
                <a:spcPts val="8400"/>
              </a:lnSpc>
              <a:spcBef>
                <a:spcPct val="0"/>
              </a:spcBef>
            </a:pPr>
            <a:r>
              <a:rPr lang="en-US" sz="6000" u="none" strike="noStrike" spc="270" dirty="0">
                <a:solidFill>
                  <a:srgbClr val="002E52">
                    <a:alpha val="49804"/>
                  </a:srgbClr>
                </a:solidFill>
                <a:latin typeface="TrashHand"/>
              </a:rPr>
              <a:t>(1-888-836-9786)</a:t>
            </a:r>
          </a:p>
        </p:txBody>
      </p:sp>
      <p:sp>
        <p:nvSpPr>
          <p:cNvPr id="6" name="TextBox 6"/>
          <p:cNvSpPr txBox="1"/>
          <p:nvPr/>
        </p:nvSpPr>
        <p:spPr>
          <a:xfrm>
            <a:off x="1028700" y="1482725"/>
            <a:ext cx="9258300" cy="1066800"/>
          </a:xfrm>
          <a:prstGeom prst="rect">
            <a:avLst/>
          </a:prstGeom>
        </p:spPr>
        <p:txBody>
          <a:bodyPr lIns="0" tIns="0" rIns="0" bIns="0" rtlCol="0" anchor="t">
            <a:spAutoFit/>
          </a:bodyPr>
          <a:lstStyle/>
          <a:p>
            <a:pPr>
              <a:lnSpc>
                <a:spcPts val="4200"/>
              </a:lnSpc>
              <a:spcBef>
                <a:spcPct val="0"/>
              </a:spcBef>
            </a:pPr>
            <a:r>
              <a:rPr lang="en-US" sz="3000">
                <a:solidFill>
                  <a:srgbClr val="002E52"/>
                </a:solidFill>
                <a:latin typeface="Gibson 5"/>
              </a:rPr>
              <a:t>A complimentary Toolkit of materials will be sent to your school to support your event!</a:t>
            </a:r>
          </a:p>
        </p:txBody>
      </p:sp>
      <p:sp>
        <p:nvSpPr>
          <p:cNvPr id="7" name="TextBox 7"/>
          <p:cNvSpPr txBox="1"/>
          <p:nvPr/>
        </p:nvSpPr>
        <p:spPr>
          <a:xfrm>
            <a:off x="1058258" y="3268663"/>
            <a:ext cx="9199184" cy="4564711"/>
          </a:xfrm>
          <a:prstGeom prst="rect">
            <a:avLst/>
          </a:prstGeom>
        </p:spPr>
        <p:txBody>
          <a:bodyPr lIns="0" tIns="0" rIns="0" bIns="0" rtlCol="0" anchor="t">
            <a:spAutoFit/>
          </a:bodyPr>
          <a:lstStyle/>
          <a:p>
            <a:pPr marL="647700" lvl="1" indent="-323850">
              <a:lnSpc>
                <a:spcPts val="4500"/>
              </a:lnSpc>
              <a:buFont typeface="Arial"/>
              <a:buChar char="•"/>
            </a:pPr>
            <a:r>
              <a:rPr lang="en-US" sz="3000" dirty="0">
                <a:solidFill>
                  <a:srgbClr val="002E52"/>
                </a:solidFill>
                <a:latin typeface="Gibson 3"/>
              </a:rPr>
              <a:t>"Dear Terry" Activity</a:t>
            </a:r>
          </a:p>
          <a:p>
            <a:pPr marL="647700" lvl="1" indent="-323850">
              <a:lnSpc>
                <a:spcPts val="4500"/>
              </a:lnSpc>
              <a:buFont typeface="Arial"/>
              <a:buChar char="•"/>
            </a:pPr>
            <a:r>
              <a:rPr lang="en-US" sz="3000" dirty="0">
                <a:solidFill>
                  <a:srgbClr val="002E52"/>
                </a:solidFill>
                <a:latin typeface="Gibson 3"/>
              </a:rPr>
              <a:t>Welcome Letter</a:t>
            </a:r>
          </a:p>
          <a:p>
            <a:pPr marL="647700" lvl="1" indent="-323850">
              <a:lnSpc>
                <a:spcPts val="4500"/>
              </a:lnSpc>
              <a:buFont typeface="Arial"/>
              <a:buChar char="•"/>
            </a:pPr>
            <a:r>
              <a:rPr lang="en-US" sz="3000" dirty="0">
                <a:solidFill>
                  <a:srgbClr val="002E52"/>
                </a:solidFill>
                <a:latin typeface="Gibson 3"/>
              </a:rPr>
              <a:t>Fundraising Tips</a:t>
            </a:r>
          </a:p>
          <a:p>
            <a:pPr marL="647700" lvl="1" indent="-323850">
              <a:lnSpc>
                <a:spcPts val="4500"/>
              </a:lnSpc>
              <a:buFont typeface="Arial"/>
              <a:buChar char="•"/>
            </a:pPr>
            <a:r>
              <a:rPr lang="en-US" sz="3000" dirty="0">
                <a:solidFill>
                  <a:srgbClr val="002E52"/>
                </a:solidFill>
                <a:latin typeface="Gibson 3"/>
              </a:rPr>
              <a:t>Merchandise Info + Forms</a:t>
            </a:r>
          </a:p>
          <a:p>
            <a:pPr marL="1295400" lvl="2" indent="-431800">
              <a:lnSpc>
                <a:spcPts val="4500"/>
              </a:lnSpc>
              <a:buFont typeface="Arial"/>
              <a:buChar char="⚬"/>
            </a:pPr>
            <a:r>
              <a:rPr lang="en-US" sz="3000" dirty="0">
                <a:solidFill>
                  <a:srgbClr val="002E52"/>
                </a:solidFill>
                <a:latin typeface="Gibson 3"/>
              </a:rPr>
              <a:t>Student Take-Home Order Forms</a:t>
            </a:r>
          </a:p>
          <a:p>
            <a:pPr marL="1295400" lvl="2" indent="-431800">
              <a:lnSpc>
                <a:spcPts val="4500"/>
              </a:lnSpc>
              <a:buFont typeface="Arial"/>
              <a:buChar char="⚬"/>
            </a:pPr>
            <a:r>
              <a:rPr lang="en-US" sz="3000" dirty="0">
                <a:solidFill>
                  <a:srgbClr val="002E52"/>
                </a:solidFill>
                <a:latin typeface="Gibson 3"/>
              </a:rPr>
              <a:t>Teacher Tracking Form</a:t>
            </a:r>
          </a:p>
          <a:p>
            <a:pPr marL="1295400" lvl="2" indent="-431800">
              <a:lnSpc>
                <a:spcPts val="4500"/>
              </a:lnSpc>
              <a:buFont typeface="Arial"/>
              <a:buChar char="⚬"/>
            </a:pPr>
            <a:r>
              <a:rPr lang="en-US" sz="3000" dirty="0">
                <a:solidFill>
                  <a:srgbClr val="002E52"/>
                </a:solidFill>
                <a:latin typeface="Gibson 3"/>
              </a:rPr>
              <a:t>Pledge Sheet</a:t>
            </a:r>
          </a:p>
          <a:p>
            <a:pPr marL="647700" lvl="1" indent="-323850">
              <a:lnSpc>
                <a:spcPts val="4500"/>
              </a:lnSpc>
              <a:buFont typeface="Arial"/>
              <a:buChar char="•"/>
            </a:pPr>
            <a:r>
              <a:rPr lang="en-US" sz="3000" dirty="0">
                <a:solidFill>
                  <a:srgbClr val="002E52"/>
                </a:solidFill>
                <a:latin typeface="Gibson 3"/>
              </a:rPr>
              <a:t>Post-Run Report</a:t>
            </a:r>
          </a:p>
        </p:txBody>
      </p:sp>
      <p:sp>
        <p:nvSpPr>
          <p:cNvPr id="8" name="TextBox 8"/>
          <p:cNvSpPr txBox="1"/>
          <p:nvPr/>
        </p:nvSpPr>
        <p:spPr>
          <a:xfrm>
            <a:off x="1028700" y="2655887"/>
            <a:ext cx="7722353" cy="641201"/>
          </a:xfrm>
          <a:prstGeom prst="rect">
            <a:avLst/>
          </a:prstGeom>
        </p:spPr>
        <p:txBody>
          <a:bodyPr lIns="0" tIns="0" rIns="0" bIns="0" rtlCol="0" anchor="t">
            <a:spAutoFit/>
          </a:bodyPr>
          <a:lstStyle/>
          <a:p>
            <a:pPr marL="0" lvl="0" indent="0" algn="l">
              <a:lnSpc>
                <a:spcPts val="5599"/>
              </a:lnSpc>
              <a:spcBef>
                <a:spcPct val="0"/>
              </a:spcBef>
            </a:pPr>
            <a:r>
              <a:rPr lang="en-US" sz="3999" u="none" dirty="0">
                <a:solidFill>
                  <a:srgbClr val="2156CF"/>
                </a:solidFill>
                <a:effectLst>
                  <a:outerShdw blurRad="76200" dist="76200" dir="2700000" algn="tl" rotWithShape="0">
                    <a:srgbClr val="FFFFFF"/>
                  </a:outerShdw>
                </a:effectLst>
                <a:latin typeface="Boyrun"/>
              </a:rPr>
              <a:t>INSIDE YOUR TOOLKIT FOLDER:</a:t>
            </a:r>
          </a:p>
        </p:txBody>
      </p:sp>
      <p:sp>
        <p:nvSpPr>
          <p:cNvPr id="9" name="TextBox 9"/>
          <p:cNvSpPr txBox="1"/>
          <p:nvPr/>
        </p:nvSpPr>
        <p:spPr>
          <a:xfrm>
            <a:off x="1028700" y="8531225"/>
            <a:ext cx="5143500" cy="1038225"/>
          </a:xfrm>
          <a:prstGeom prst="rect">
            <a:avLst/>
          </a:prstGeom>
        </p:spPr>
        <p:txBody>
          <a:bodyPr wrap="square" lIns="0" tIns="0" rIns="0" bIns="0" rtlCol="0" anchor="t">
            <a:spAutoFit/>
          </a:bodyPr>
          <a:lstStyle/>
          <a:p>
            <a:pPr marL="0" lvl="0" indent="0" algn="l">
              <a:lnSpc>
                <a:spcPts val="8400"/>
              </a:lnSpc>
              <a:spcBef>
                <a:spcPct val="0"/>
              </a:spcBef>
            </a:pPr>
            <a:r>
              <a:rPr lang="en-US" sz="6000" u="none" strike="noStrike" spc="270" dirty="0">
                <a:solidFill>
                  <a:srgbClr val="002E52"/>
                </a:solidFill>
                <a:latin typeface="TrashHand"/>
              </a:rPr>
              <a:t>1-888-TFOXRUN</a:t>
            </a:r>
          </a:p>
        </p:txBody>
      </p:sp>
      <p:grpSp>
        <p:nvGrpSpPr>
          <p:cNvPr id="10" name="Group 10"/>
          <p:cNvGrpSpPr/>
          <p:nvPr/>
        </p:nvGrpSpPr>
        <p:grpSpPr>
          <a:xfrm>
            <a:off x="11095559" y="318244"/>
            <a:ext cx="6884072" cy="9650512"/>
            <a:chOff x="0" y="0"/>
            <a:chExt cx="9178762" cy="12867350"/>
          </a:xfrm>
        </p:grpSpPr>
        <p:pic>
          <p:nvPicPr>
            <p:cNvPr id="11" name="Picture 11"/>
            <p:cNvPicPr>
              <a:picLocks noChangeAspect="1"/>
            </p:cNvPicPr>
            <p:nvPr/>
          </p:nvPicPr>
          <p:blipFill>
            <a:blip r:embed="rId6"/>
            <a:srcRect t="4942" r="2259" b="27901"/>
            <a:stretch>
              <a:fillRect/>
            </a:stretch>
          </p:blipFill>
          <p:spPr>
            <a:xfrm>
              <a:off x="0" y="0"/>
              <a:ext cx="9178762" cy="8408900"/>
            </a:xfrm>
            <a:prstGeom prst="rect">
              <a:avLst/>
            </a:prstGeom>
          </p:spPr>
        </p:pic>
        <p:pic>
          <p:nvPicPr>
            <p:cNvPr id="12" name="Picture 12"/>
            <p:cNvPicPr>
              <a:picLocks noChangeAspect="1"/>
            </p:cNvPicPr>
            <p:nvPr/>
          </p:nvPicPr>
          <p:blipFill>
            <a:blip r:embed="rId7"/>
            <a:srcRect t="2890" b="2890"/>
            <a:stretch>
              <a:fillRect/>
            </a:stretch>
          </p:blipFill>
          <p:spPr>
            <a:xfrm>
              <a:off x="0" y="8662900"/>
              <a:ext cx="2974921" cy="4204450"/>
            </a:xfrm>
            <a:prstGeom prst="rect">
              <a:avLst/>
            </a:prstGeom>
          </p:spPr>
        </p:pic>
        <p:pic>
          <p:nvPicPr>
            <p:cNvPr id="13" name="Picture 13"/>
            <p:cNvPicPr>
              <a:picLocks noChangeAspect="1"/>
            </p:cNvPicPr>
            <p:nvPr/>
          </p:nvPicPr>
          <p:blipFill>
            <a:blip r:embed="rId8"/>
            <a:srcRect t="7162" b="12345"/>
            <a:stretch>
              <a:fillRect/>
            </a:stretch>
          </p:blipFill>
          <p:spPr>
            <a:xfrm>
              <a:off x="3228921" y="8662900"/>
              <a:ext cx="5949842" cy="4204450"/>
            </a:xfrm>
            <a:prstGeom prst="rect">
              <a:avLst/>
            </a:prstGeom>
          </p:spPr>
        </p:pic>
      </p:grpSp>
      <p:pic>
        <p:nvPicPr>
          <p:cNvPr id="15" name="Slide+4+-_out">
            <a:hlinkClick r:id="" action="ppaction://media"/>
            <a:extLst>
              <a:ext uri="{FF2B5EF4-FFF2-40B4-BE49-F238E27FC236}">
                <a16:creationId xmlns:a16="http://schemas.microsoft.com/office/drawing/2014/main" id="{BE0FE916-3BE4-B9E9-C0AB-5FFF611C47A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2352" y="318244"/>
            <a:ext cx="406400" cy="406400"/>
          </a:xfrm>
          <a:prstGeom prst="rect">
            <a:avLst/>
          </a:prstGeom>
        </p:spPr>
      </p:pic>
    </p:spTree>
  </p:cSld>
  <p:clrMapOvr>
    <a:masterClrMapping/>
  </p:clrMapOvr>
  <p:transition spd="slow" advClick="0" advTm="4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1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3878"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116"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CA"/>
          </a:p>
        </p:txBody>
      </p:sp>
      <p:grpSp>
        <p:nvGrpSpPr>
          <p:cNvPr id="3" name="Group 3"/>
          <p:cNvGrpSpPr/>
          <p:nvPr/>
        </p:nvGrpSpPr>
        <p:grpSpPr>
          <a:xfrm>
            <a:off x="11226502" y="197827"/>
            <a:ext cx="6786260" cy="9891346"/>
            <a:chOff x="0" y="0"/>
            <a:chExt cx="9048346" cy="13188461"/>
          </a:xfrm>
        </p:grpSpPr>
        <p:pic>
          <p:nvPicPr>
            <p:cNvPr id="4" name="Picture 4"/>
            <p:cNvPicPr>
              <a:picLocks noChangeAspect="1"/>
            </p:cNvPicPr>
            <p:nvPr/>
          </p:nvPicPr>
          <p:blipFill>
            <a:blip r:embed="rId6"/>
            <a:srcRect t="35043" b="17306"/>
            <a:stretch>
              <a:fillRect/>
            </a:stretch>
          </p:blipFill>
          <p:spPr>
            <a:xfrm>
              <a:off x="0" y="0"/>
              <a:ext cx="9048346" cy="6467230"/>
            </a:xfrm>
            <a:prstGeom prst="rect">
              <a:avLst/>
            </a:prstGeom>
          </p:spPr>
        </p:pic>
        <p:pic>
          <p:nvPicPr>
            <p:cNvPr id="5" name="Picture 5"/>
            <p:cNvPicPr>
              <a:picLocks noChangeAspect="1"/>
            </p:cNvPicPr>
            <p:nvPr/>
          </p:nvPicPr>
          <p:blipFill>
            <a:blip r:embed="rId7"/>
            <a:srcRect t="8025" r="6197"/>
            <a:stretch>
              <a:fillRect/>
            </a:stretch>
          </p:blipFill>
          <p:spPr>
            <a:xfrm>
              <a:off x="0" y="6721230"/>
              <a:ext cx="4397173" cy="6467230"/>
            </a:xfrm>
            <a:prstGeom prst="rect">
              <a:avLst/>
            </a:prstGeom>
          </p:spPr>
        </p:pic>
        <p:pic>
          <p:nvPicPr>
            <p:cNvPr id="6" name="Picture 6"/>
            <p:cNvPicPr>
              <a:picLocks noChangeAspect="1"/>
            </p:cNvPicPr>
            <p:nvPr/>
          </p:nvPicPr>
          <p:blipFill>
            <a:blip r:embed="rId8"/>
            <a:srcRect l="4894" r="4894"/>
            <a:stretch>
              <a:fillRect/>
            </a:stretch>
          </p:blipFill>
          <p:spPr>
            <a:xfrm>
              <a:off x="4651173" y="6721230"/>
              <a:ext cx="4397173" cy="6467230"/>
            </a:xfrm>
            <a:prstGeom prst="rect">
              <a:avLst/>
            </a:prstGeom>
          </p:spPr>
        </p:pic>
      </p:grpSp>
      <p:sp>
        <p:nvSpPr>
          <p:cNvPr id="7" name="TextBox 7"/>
          <p:cNvSpPr txBox="1"/>
          <p:nvPr/>
        </p:nvSpPr>
        <p:spPr>
          <a:xfrm>
            <a:off x="1028700" y="447675"/>
            <a:ext cx="3536826" cy="1111250"/>
          </a:xfrm>
          <a:prstGeom prst="rect">
            <a:avLst/>
          </a:prstGeom>
        </p:spPr>
        <p:txBody>
          <a:bodyPr lIns="0" tIns="0" rIns="0" bIns="0" rtlCol="0" anchor="t">
            <a:spAutoFit/>
          </a:bodyPr>
          <a:lstStyle/>
          <a:p>
            <a:pPr>
              <a:lnSpc>
                <a:spcPts val="9099"/>
              </a:lnSpc>
              <a:spcBef>
                <a:spcPct val="0"/>
              </a:spcBef>
            </a:pPr>
            <a:r>
              <a:rPr lang="en-US" sz="6499" dirty="0">
                <a:solidFill>
                  <a:srgbClr val="2156CF"/>
                </a:solidFill>
                <a:effectLst>
                  <a:outerShdw blurRad="76200" dist="76200" dir="2700000" algn="tl" rotWithShape="0">
                    <a:srgbClr val="FFFFFF"/>
                  </a:outerShdw>
                </a:effectLst>
                <a:latin typeface="Gibson 1"/>
              </a:rPr>
              <a:t>Toolkit</a:t>
            </a:r>
          </a:p>
        </p:txBody>
      </p:sp>
      <p:sp>
        <p:nvSpPr>
          <p:cNvPr id="8" name="TextBox 8"/>
          <p:cNvSpPr txBox="1"/>
          <p:nvPr/>
        </p:nvSpPr>
        <p:spPr>
          <a:xfrm>
            <a:off x="1028700" y="1482725"/>
            <a:ext cx="9258300" cy="1066800"/>
          </a:xfrm>
          <a:prstGeom prst="rect">
            <a:avLst/>
          </a:prstGeom>
        </p:spPr>
        <p:txBody>
          <a:bodyPr lIns="0" tIns="0" rIns="0" bIns="0" rtlCol="0" anchor="t">
            <a:spAutoFit/>
          </a:bodyPr>
          <a:lstStyle/>
          <a:p>
            <a:pPr>
              <a:lnSpc>
                <a:spcPts val="4200"/>
              </a:lnSpc>
              <a:spcBef>
                <a:spcPct val="0"/>
              </a:spcBef>
            </a:pPr>
            <a:r>
              <a:rPr lang="en-US" sz="3000">
                <a:solidFill>
                  <a:srgbClr val="002E52"/>
                </a:solidFill>
                <a:latin typeface="Gibson 5"/>
              </a:rPr>
              <a:t>A complimentary Toolkit of materials will be sent to your school to support your event!</a:t>
            </a:r>
          </a:p>
        </p:txBody>
      </p:sp>
      <p:sp>
        <p:nvSpPr>
          <p:cNvPr id="9" name="TextBox 9"/>
          <p:cNvSpPr txBox="1"/>
          <p:nvPr/>
        </p:nvSpPr>
        <p:spPr>
          <a:xfrm>
            <a:off x="1028700" y="2473325"/>
            <a:ext cx="6966049" cy="377825"/>
          </a:xfrm>
          <a:prstGeom prst="rect">
            <a:avLst/>
          </a:prstGeom>
        </p:spPr>
        <p:txBody>
          <a:bodyPr lIns="0" tIns="0" rIns="0" bIns="0" rtlCol="0" anchor="t">
            <a:spAutoFit/>
          </a:bodyPr>
          <a:lstStyle/>
          <a:p>
            <a:pPr>
              <a:lnSpc>
                <a:spcPts val="2800"/>
              </a:lnSpc>
              <a:spcBef>
                <a:spcPct val="0"/>
              </a:spcBef>
            </a:pPr>
            <a:r>
              <a:rPr lang="en-US" sz="2000">
                <a:solidFill>
                  <a:srgbClr val="2156CF"/>
                </a:solidFill>
                <a:latin typeface="Boyrun"/>
              </a:rPr>
              <a:t>If your kit has not arrived yet, please contact your Provincial Office.</a:t>
            </a:r>
          </a:p>
        </p:txBody>
      </p:sp>
      <p:sp>
        <p:nvSpPr>
          <p:cNvPr id="10" name="TextBox 10"/>
          <p:cNvSpPr txBox="1"/>
          <p:nvPr/>
        </p:nvSpPr>
        <p:spPr>
          <a:xfrm>
            <a:off x="1028700" y="3517900"/>
            <a:ext cx="9199184" cy="3962400"/>
          </a:xfrm>
          <a:prstGeom prst="rect">
            <a:avLst/>
          </a:prstGeom>
        </p:spPr>
        <p:txBody>
          <a:bodyPr lIns="0" tIns="0" rIns="0" bIns="0" rtlCol="0" anchor="t">
            <a:spAutoFit/>
          </a:bodyPr>
          <a:lstStyle/>
          <a:p>
            <a:pPr marL="647700" lvl="1" indent="-323850">
              <a:lnSpc>
                <a:spcPts val="5250"/>
              </a:lnSpc>
              <a:buFont typeface="Arial"/>
              <a:buChar char="•"/>
            </a:pPr>
            <a:r>
              <a:rPr lang="en-US" sz="3000">
                <a:solidFill>
                  <a:srgbClr val="002E52"/>
                </a:solidFill>
                <a:latin typeface="Gibson 3"/>
              </a:rPr>
              <a:t>Complimentary 2023 T-Shirt</a:t>
            </a:r>
          </a:p>
          <a:p>
            <a:pPr marL="1295400" lvl="2" indent="-431800">
              <a:lnSpc>
                <a:spcPts val="5250"/>
              </a:lnSpc>
              <a:buFont typeface="Arial"/>
              <a:buChar char="⚬"/>
            </a:pPr>
            <a:r>
              <a:rPr lang="en-US" sz="3000">
                <a:solidFill>
                  <a:srgbClr val="ED2754"/>
                </a:solidFill>
                <a:latin typeface="Boyrun"/>
              </a:rPr>
              <a:t>Optional: Terry's Team Member Shirts</a:t>
            </a:r>
          </a:p>
          <a:p>
            <a:pPr marL="647700" lvl="1" indent="-323850">
              <a:lnSpc>
                <a:spcPts val="5250"/>
              </a:lnSpc>
              <a:buFont typeface="Arial"/>
              <a:buChar char="•"/>
            </a:pPr>
            <a:r>
              <a:rPr lang="en-US" sz="3000">
                <a:solidFill>
                  <a:srgbClr val="002E52"/>
                </a:solidFill>
                <a:latin typeface="Gibson 3"/>
              </a:rPr>
              <a:t>Poster Set</a:t>
            </a:r>
          </a:p>
          <a:p>
            <a:pPr marL="647700" lvl="1" indent="-323850">
              <a:lnSpc>
                <a:spcPts val="5250"/>
              </a:lnSpc>
              <a:buFont typeface="Arial"/>
              <a:buChar char="•"/>
            </a:pPr>
            <a:r>
              <a:rPr lang="en-US" sz="3000">
                <a:solidFill>
                  <a:srgbClr val="002E52"/>
                </a:solidFill>
                <a:latin typeface="Gibson 3"/>
              </a:rPr>
              <a:t>Goal Poster</a:t>
            </a:r>
          </a:p>
          <a:p>
            <a:pPr marL="647700" lvl="1" indent="-323850">
              <a:lnSpc>
                <a:spcPts val="5250"/>
              </a:lnSpc>
              <a:buFont typeface="Arial"/>
              <a:buChar char="•"/>
            </a:pPr>
            <a:r>
              <a:rPr lang="en-US" sz="3000">
                <a:solidFill>
                  <a:srgbClr val="002E52"/>
                </a:solidFill>
                <a:latin typeface="Gibson 3"/>
              </a:rPr>
              <a:t>"I am Running For..." Stickers</a:t>
            </a:r>
          </a:p>
          <a:p>
            <a:pPr marL="647700" lvl="1" indent="-323850">
              <a:lnSpc>
                <a:spcPts val="5250"/>
              </a:lnSpc>
              <a:buFont typeface="Arial"/>
              <a:buChar char="•"/>
            </a:pPr>
            <a:r>
              <a:rPr lang="en-US" sz="3000">
                <a:solidFill>
                  <a:srgbClr val="002E52"/>
                </a:solidFill>
                <a:latin typeface="Gibson 3"/>
              </a:rPr>
              <a:t>Tattoos</a:t>
            </a:r>
          </a:p>
        </p:txBody>
      </p:sp>
      <p:sp>
        <p:nvSpPr>
          <p:cNvPr id="11" name="TextBox 11"/>
          <p:cNvSpPr txBox="1">
            <a:spLocks/>
          </p:cNvSpPr>
          <p:nvPr/>
        </p:nvSpPr>
        <p:spPr>
          <a:xfrm>
            <a:off x="1028700" y="2895600"/>
            <a:ext cx="7992394" cy="755271"/>
          </a:xfrm>
          <a:prstGeom prst="rect">
            <a:avLst/>
          </a:prstGeom>
        </p:spPr>
        <p:txBody>
          <a:bodyPr lIns="0" tIns="0" rIns="0" bIns="0" rtlCol="0" anchor="t">
            <a:spAutoFit/>
          </a:bodyPr>
          <a:lstStyle/>
          <a:p>
            <a:pPr marL="0" lvl="0" indent="0" algn="l">
              <a:lnSpc>
                <a:spcPts val="6579"/>
              </a:lnSpc>
              <a:spcBef>
                <a:spcPct val="0"/>
              </a:spcBef>
            </a:pPr>
            <a:r>
              <a:rPr lang="en-US" sz="3999" dirty="0">
                <a:solidFill>
                  <a:srgbClr val="2156CF"/>
                </a:solidFill>
                <a:effectLst>
                  <a:outerShdw blurRad="76200" dist="76200" dir="2700000" algn="tl" rotWithShape="0">
                    <a:srgbClr val="FFFFFF"/>
                  </a:outerShdw>
                </a:effectLst>
                <a:latin typeface="Boyrun"/>
              </a:rPr>
              <a:t>PROMOTIONAL MATERIALS:</a:t>
            </a:r>
          </a:p>
        </p:txBody>
      </p:sp>
      <p:sp>
        <p:nvSpPr>
          <p:cNvPr id="12" name="TextBox 12"/>
          <p:cNvSpPr txBox="1"/>
          <p:nvPr/>
        </p:nvSpPr>
        <p:spPr>
          <a:xfrm>
            <a:off x="1028700" y="7674610"/>
            <a:ext cx="5814845" cy="755271"/>
          </a:xfrm>
          <a:prstGeom prst="rect">
            <a:avLst/>
          </a:prstGeom>
        </p:spPr>
        <p:txBody>
          <a:bodyPr lIns="0" tIns="0" rIns="0" bIns="0" rtlCol="0" anchor="t">
            <a:spAutoFit/>
          </a:bodyPr>
          <a:lstStyle/>
          <a:p>
            <a:pPr marL="0" lvl="0" indent="0" algn="l">
              <a:lnSpc>
                <a:spcPts val="6579"/>
              </a:lnSpc>
              <a:spcBef>
                <a:spcPct val="0"/>
              </a:spcBef>
            </a:pPr>
            <a:r>
              <a:rPr lang="en-US" sz="4699" u="none" strike="noStrike" dirty="0">
                <a:solidFill>
                  <a:srgbClr val="2156CF"/>
                </a:solidFill>
                <a:effectLst>
                  <a:outerShdw blurRad="76200" dist="63500" dir="2700000" algn="tl" rotWithShape="0">
                    <a:srgbClr val="FFFFFF"/>
                  </a:outerShdw>
                </a:effectLst>
                <a:latin typeface="Boyrun"/>
              </a:rPr>
              <a:t>PLEDGE SHEETS</a:t>
            </a:r>
          </a:p>
        </p:txBody>
      </p:sp>
      <p:sp>
        <p:nvSpPr>
          <p:cNvPr id="13" name="TextBox 13"/>
          <p:cNvSpPr txBox="1"/>
          <p:nvPr/>
        </p:nvSpPr>
        <p:spPr>
          <a:xfrm>
            <a:off x="1028700" y="8388350"/>
            <a:ext cx="9873870" cy="869950"/>
          </a:xfrm>
          <a:prstGeom prst="rect">
            <a:avLst/>
          </a:prstGeom>
        </p:spPr>
        <p:txBody>
          <a:bodyPr lIns="0" tIns="0" rIns="0" bIns="0" rtlCol="0" anchor="t">
            <a:spAutoFit/>
          </a:bodyPr>
          <a:lstStyle/>
          <a:p>
            <a:pPr marL="0" lvl="0" indent="0" algn="l">
              <a:lnSpc>
                <a:spcPts val="3500"/>
              </a:lnSpc>
              <a:spcBef>
                <a:spcPct val="0"/>
              </a:spcBef>
            </a:pPr>
            <a:r>
              <a:rPr lang="en-US" sz="2500" u="none">
                <a:solidFill>
                  <a:srgbClr val="002E52"/>
                </a:solidFill>
                <a:latin typeface="Gibson 3"/>
              </a:rPr>
              <a:t>Pledge sheets are a great way to help with fundraising! Students are encouraged to ask adults in their life to support their fundraising efforts.</a:t>
            </a:r>
          </a:p>
        </p:txBody>
      </p:sp>
      <p:pic>
        <p:nvPicPr>
          <p:cNvPr id="15" name="Slide+5+-_out">
            <a:hlinkClick r:id="" action="ppaction://media"/>
            <a:extLst>
              <a:ext uri="{FF2B5EF4-FFF2-40B4-BE49-F238E27FC236}">
                <a16:creationId xmlns:a16="http://schemas.microsoft.com/office/drawing/2014/main" id="{F1459BDD-2CC3-D5E8-9909-53054914198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26191" y="490537"/>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78000">
        <p14:reveal/>
      </p:transition>
    </mc:Choice>
    <mc:Fallback>
      <p:transition spd="slow" advClick="0" advTm="7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6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1837"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156CF"/>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rot="5400000" flipH="1" flipV="1">
            <a:off x="0" y="0"/>
            <a:ext cx="10287000" cy="10287000"/>
          </a:xfrm>
          <a:custGeom>
            <a:avLst/>
            <a:gdLst/>
            <a:ahLst/>
            <a:cxnLst/>
            <a:rect l="l" t="t" r="r" b="b"/>
            <a:pathLst>
              <a:path w="10287000" h="10287000">
                <a:moveTo>
                  <a:pt x="10287000" y="10287000"/>
                </a:moveTo>
                <a:lnTo>
                  <a:pt x="0" y="10287000"/>
                </a:lnTo>
                <a:lnTo>
                  <a:pt x="0" y="0"/>
                </a:lnTo>
                <a:lnTo>
                  <a:pt x="10287000" y="0"/>
                </a:lnTo>
                <a:lnTo>
                  <a:pt x="10287000" y="1028700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3" name="TextBox 3"/>
          <p:cNvSpPr txBox="1"/>
          <p:nvPr/>
        </p:nvSpPr>
        <p:spPr>
          <a:xfrm>
            <a:off x="1028700" y="447675"/>
            <a:ext cx="7980431" cy="1111250"/>
          </a:xfrm>
          <a:prstGeom prst="rect">
            <a:avLst/>
          </a:prstGeom>
        </p:spPr>
        <p:txBody>
          <a:bodyPr lIns="0" tIns="0" rIns="0" bIns="0" rtlCol="0" anchor="t">
            <a:spAutoFit/>
          </a:bodyPr>
          <a:lstStyle/>
          <a:p>
            <a:pPr>
              <a:lnSpc>
                <a:spcPts val="9099"/>
              </a:lnSpc>
              <a:spcBef>
                <a:spcPct val="0"/>
              </a:spcBef>
            </a:pPr>
            <a:r>
              <a:rPr lang="en-US" sz="6499" dirty="0">
                <a:solidFill>
                  <a:srgbClr val="F7F6EE"/>
                </a:solidFill>
                <a:effectLst>
                  <a:outerShdw blurRad="76200" dist="76200" dir="2700000" algn="tl" rotWithShape="0">
                    <a:srgbClr val="002E52"/>
                  </a:outerShdw>
                </a:effectLst>
                <a:latin typeface="Gibson 1"/>
              </a:rPr>
              <a:t>Ready... Set... Goal!</a:t>
            </a:r>
          </a:p>
        </p:txBody>
      </p:sp>
      <p:grpSp>
        <p:nvGrpSpPr>
          <p:cNvPr id="4" name="Group 4"/>
          <p:cNvGrpSpPr/>
          <p:nvPr/>
        </p:nvGrpSpPr>
        <p:grpSpPr>
          <a:xfrm>
            <a:off x="287130" y="1622353"/>
            <a:ext cx="5679158" cy="7886627"/>
            <a:chOff x="0" y="-207529"/>
            <a:chExt cx="7572211" cy="10515503"/>
          </a:xfrm>
        </p:grpSpPr>
        <p:grpSp>
          <p:nvGrpSpPr>
            <p:cNvPr id="5" name="Group 5"/>
            <p:cNvGrpSpPr/>
            <p:nvPr/>
          </p:nvGrpSpPr>
          <p:grpSpPr>
            <a:xfrm>
              <a:off x="968807" y="317980"/>
              <a:ext cx="6603404" cy="9989994"/>
              <a:chOff x="0" y="0"/>
              <a:chExt cx="1675308" cy="2534498"/>
            </a:xfrm>
          </p:grpSpPr>
          <p:sp>
            <p:nvSpPr>
              <p:cNvPr id="6" name="Freeform 6"/>
              <p:cNvSpPr/>
              <p:nvPr/>
            </p:nvSpPr>
            <p:spPr>
              <a:xfrm>
                <a:off x="0" y="0"/>
                <a:ext cx="1675308" cy="2534498"/>
              </a:xfrm>
              <a:custGeom>
                <a:avLst/>
                <a:gdLst/>
                <a:ahLst/>
                <a:cxnLst/>
                <a:rect l="l" t="t" r="r" b="b"/>
                <a:pathLst>
                  <a:path w="1675308" h="2534498">
                    <a:moveTo>
                      <a:pt x="0" y="0"/>
                    </a:moveTo>
                    <a:lnTo>
                      <a:pt x="1675308" y="0"/>
                    </a:lnTo>
                    <a:lnTo>
                      <a:pt x="1675308" y="2534498"/>
                    </a:lnTo>
                    <a:lnTo>
                      <a:pt x="0" y="2534498"/>
                    </a:lnTo>
                    <a:close/>
                  </a:path>
                </a:pathLst>
              </a:custGeom>
              <a:solidFill>
                <a:srgbClr val="ED2626">
                  <a:alpha val="74902"/>
                </a:srgbClr>
              </a:solidFill>
            </p:spPr>
            <p:txBody>
              <a:bodyPr/>
              <a:lstStyle/>
              <a:p>
                <a:endParaRPr lang="en-CA"/>
              </a:p>
            </p:txBody>
          </p:sp>
        </p:grpSp>
        <p:grpSp>
          <p:nvGrpSpPr>
            <p:cNvPr id="7" name="Group 7"/>
            <p:cNvGrpSpPr/>
            <p:nvPr/>
          </p:nvGrpSpPr>
          <p:grpSpPr>
            <a:xfrm>
              <a:off x="0" y="0"/>
              <a:ext cx="2027574" cy="2027574"/>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E52"/>
              </a:solidFill>
            </p:spPr>
            <p:txBody>
              <a:bodyPr/>
              <a:lstStyle/>
              <a:p>
                <a:endParaRPr lang="en-CA"/>
              </a:p>
            </p:txBody>
          </p:sp>
        </p:grpSp>
        <p:sp>
          <p:nvSpPr>
            <p:cNvPr id="9" name="TextBox 9"/>
            <p:cNvSpPr txBox="1"/>
            <p:nvPr/>
          </p:nvSpPr>
          <p:spPr>
            <a:xfrm>
              <a:off x="393251" y="-207529"/>
              <a:ext cx="986224" cy="2233083"/>
            </a:xfrm>
            <a:prstGeom prst="rect">
              <a:avLst/>
            </a:prstGeom>
          </p:spPr>
          <p:txBody>
            <a:bodyPr wrap="square" lIns="0" tIns="0" rIns="0" bIns="0" rtlCol="0" anchor="t">
              <a:spAutoFit/>
            </a:bodyPr>
            <a:lstStyle/>
            <a:p>
              <a:pPr algn="ctr">
                <a:lnSpc>
                  <a:spcPts val="14000"/>
                </a:lnSpc>
              </a:pPr>
              <a:r>
                <a:rPr lang="en-US" sz="10000" dirty="0">
                  <a:solidFill>
                    <a:srgbClr val="FFFFFF"/>
                  </a:solidFill>
                  <a:latin typeface="Gibson 1"/>
                </a:rPr>
                <a:t>1</a:t>
              </a:r>
            </a:p>
          </p:txBody>
        </p:sp>
      </p:grpSp>
      <p:sp>
        <p:nvSpPr>
          <p:cNvPr id="10" name="TextBox 10"/>
          <p:cNvSpPr txBox="1"/>
          <p:nvPr/>
        </p:nvSpPr>
        <p:spPr>
          <a:xfrm>
            <a:off x="1236480" y="2196955"/>
            <a:ext cx="4522494" cy="1769715"/>
          </a:xfrm>
          <a:prstGeom prst="rect">
            <a:avLst/>
          </a:prstGeom>
        </p:spPr>
        <p:txBody>
          <a:bodyPr lIns="0" tIns="0" rIns="0" bIns="0" rtlCol="0" anchor="t">
            <a:spAutoFit/>
          </a:bodyPr>
          <a:lstStyle/>
          <a:p>
            <a:pPr marL="0" lvl="0" indent="0" algn="ctr">
              <a:lnSpc>
                <a:spcPts val="7199"/>
              </a:lnSpc>
            </a:pPr>
            <a:r>
              <a:rPr lang="en-US" sz="5999" u="none" dirty="0">
                <a:solidFill>
                  <a:srgbClr val="FFFFFF"/>
                </a:solidFill>
                <a:effectLst>
                  <a:outerShdw blurRad="101600" dist="101600" dir="2700000" algn="tl" rotWithShape="0">
                    <a:srgbClr val="002E52"/>
                  </a:outerShdw>
                </a:effectLst>
                <a:latin typeface="Boyrun"/>
              </a:rPr>
              <a:t>Pick Your </a:t>
            </a:r>
          </a:p>
          <a:p>
            <a:pPr marL="0" lvl="0" indent="0" algn="ctr">
              <a:lnSpc>
                <a:spcPts val="7199"/>
              </a:lnSpc>
            </a:pPr>
            <a:r>
              <a:rPr lang="en-US" sz="5999" u="none" dirty="0">
                <a:solidFill>
                  <a:srgbClr val="FFFFFF"/>
                </a:solidFill>
                <a:effectLst>
                  <a:outerShdw blurRad="101600" dist="101600" dir="2700000" algn="tl" rotWithShape="0">
                    <a:srgbClr val="002E52"/>
                  </a:outerShdw>
                </a:effectLst>
                <a:latin typeface="Boyrun"/>
              </a:rPr>
              <a:t>Run Date(s)</a:t>
            </a:r>
          </a:p>
        </p:txBody>
      </p:sp>
      <p:sp>
        <p:nvSpPr>
          <p:cNvPr id="11" name="Freeform 11"/>
          <p:cNvSpPr>
            <a:spLocks noGrp="1" noRot="1" noMove="1" noResize="1" noEditPoints="1" noAdjustHandles="1" noChangeArrowheads="1" noChangeShapeType="1"/>
          </p:cNvSpPr>
          <p:nvPr/>
        </p:nvSpPr>
        <p:spPr>
          <a:xfrm rot="5400000" flipH="1">
            <a:off x="10287000" y="0"/>
            <a:ext cx="10287000" cy="10287000"/>
          </a:xfrm>
          <a:custGeom>
            <a:avLst/>
            <a:gdLst/>
            <a:ahLst/>
            <a:cxnLst/>
            <a:rect l="l" t="t" r="r" b="b"/>
            <a:pathLst>
              <a:path w="10287000" h="10287000">
                <a:moveTo>
                  <a:pt x="10287000" y="0"/>
                </a:moveTo>
                <a:lnTo>
                  <a:pt x="0" y="0"/>
                </a:lnTo>
                <a:lnTo>
                  <a:pt x="0" y="10287000"/>
                </a:lnTo>
                <a:lnTo>
                  <a:pt x="10287000" y="10287000"/>
                </a:lnTo>
                <a:lnTo>
                  <a:pt x="102870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grpSp>
        <p:nvGrpSpPr>
          <p:cNvPr id="12" name="Group 12"/>
          <p:cNvGrpSpPr/>
          <p:nvPr/>
        </p:nvGrpSpPr>
        <p:grpSpPr>
          <a:xfrm>
            <a:off x="6158536" y="1655472"/>
            <a:ext cx="5712893" cy="7853509"/>
            <a:chOff x="0" y="-207531"/>
            <a:chExt cx="7617191" cy="10471345"/>
          </a:xfrm>
        </p:grpSpPr>
        <p:grpSp>
          <p:nvGrpSpPr>
            <p:cNvPr id="13" name="Group 13"/>
            <p:cNvGrpSpPr/>
            <p:nvPr/>
          </p:nvGrpSpPr>
          <p:grpSpPr>
            <a:xfrm>
              <a:off x="1013787" y="273820"/>
              <a:ext cx="6603404" cy="9989994"/>
              <a:chOff x="0" y="0"/>
              <a:chExt cx="1675308" cy="2534498"/>
            </a:xfrm>
          </p:grpSpPr>
          <p:sp>
            <p:nvSpPr>
              <p:cNvPr id="14" name="Freeform 14"/>
              <p:cNvSpPr/>
              <p:nvPr/>
            </p:nvSpPr>
            <p:spPr>
              <a:xfrm>
                <a:off x="0" y="0"/>
                <a:ext cx="1675308" cy="2534498"/>
              </a:xfrm>
              <a:custGeom>
                <a:avLst/>
                <a:gdLst/>
                <a:ahLst/>
                <a:cxnLst/>
                <a:rect l="l" t="t" r="r" b="b"/>
                <a:pathLst>
                  <a:path w="1675308" h="2534498">
                    <a:moveTo>
                      <a:pt x="0" y="0"/>
                    </a:moveTo>
                    <a:lnTo>
                      <a:pt x="1675308" y="0"/>
                    </a:lnTo>
                    <a:lnTo>
                      <a:pt x="1675308" y="2534498"/>
                    </a:lnTo>
                    <a:lnTo>
                      <a:pt x="0" y="2534498"/>
                    </a:lnTo>
                    <a:close/>
                  </a:path>
                </a:pathLst>
              </a:custGeom>
              <a:solidFill>
                <a:srgbClr val="F7F6EE"/>
              </a:solidFill>
            </p:spPr>
            <p:txBody>
              <a:bodyPr/>
              <a:lstStyle/>
              <a:p>
                <a:endParaRPr lang="en-CA"/>
              </a:p>
            </p:txBody>
          </p:sp>
        </p:grpSp>
        <p:grpSp>
          <p:nvGrpSpPr>
            <p:cNvPr id="15" name="Group 15"/>
            <p:cNvGrpSpPr/>
            <p:nvPr/>
          </p:nvGrpSpPr>
          <p:grpSpPr>
            <a:xfrm>
              <a:off x="0" y="0"/>
              <a:ext cx="2027574" cy="2027574"/>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E52"/>
              </a:solidFill>
            </p:spPr>
            <p:txBody>
              <a:bodyPr/>
              <a:lstStyle/>
              <a:p>
                <a:endParaRPr lang="en-CA"/>
              </a:p>
            </p:txBody>
          </p:sp>
        </p:grpSp>
        <p:sp>
          <p:nvSpPr>
            <p:cNvPr id="17" name="TextBox 17"/>
            <p:cNvSpPr txBox="1"/>
            <p:nvPr/>
          </p:nvSpPr>
          <p:spPr>
            <a:xfrm>
              <a:off x="450719" y="-207531"/>
              <a:ext cx="996775" cy="2233083"/>
            </a:xfrm>
            <a:prstGeom prst="rect">
              <a:avLst/>
            </a:prstGeom>
          </p:spPr>
          <p:txBody>
            <a:bodyPr wrap="square" lIns="0" tIns="0" rIns="0" bIns="0" rtlCol="0" anchor="t">
              <a:spAutoFit/>
            </a:bodyPr>
            <a:lstStyle/>
            <a:p>
              <a:pPr algn="ctr">
                <a:lnSpc>
                  <a:spcPts val="14000"/>
                </a:lnSpc>
              </a:pPr>
              <a:r>
                <a:rPr lang="en-US" sz="10000" dirty="0">
                  <a:solidFill>
                    <a:srgbClr val="FFFFFF"/>
                  </a:solidFill>
                  <a:latin typeface="Gibson 1"/>
                </a:rPr>
                <a:t>2</a:t>
              </a:r>
            </a:p>
          </p:txBody>
        </p:sp>
      </p:grpSp>
      <p:grpSp>
        <p:nvGrpSpPr>
          <p:cNvPr id="18" name="Group 18"/>
          <p:cNvGrpSpPr/>
          <p:nvPr/>
        </p:nvGrpSpPr>
        <p:grpSpPr>
          <a:xfrm>
            <a:off x="12063676" y="1682532"/>
            <a:ext cx="5712893" cy="7826449"/>
            <a:chOff x="0" y="-169431"/>
            <a:chExt cx="7617191" cy="10435265"/>
          </a:xfrm>
        </p:grpSpPr>
        <p:grpSp>
          <p:nvGrpSpPr>
            <p:cNvPr id="19" name="Group 19"/>
            <p:cNvGrpSpPr/>
            <p:nvPr/>
          </p:nvGrpSpPr>
          <p:grpSpPr>
            <a:xfrm>
              <a:off x="1013787" y="275840"/>
              <a:ext cx="6603404" cy="9989994"/>
              <a:chOff x="0" y="0"/>
              <a:chExt cx="1675308" cy="2534498"/>
            </a:xfrm>
          </p:grpSpPr>
          <p:sp>
            <p:nvSpPr>
              <p:cNvPr id="20" name="Freeform 20"/>
              <p:cNvSpPr/>
              <p:nvPr/>
            </p:nvSpPr>
            <p:spPr>
              <a:xfrm>
                <a:off x="0" y="0"/>
                <a:ext cx="1675308" cy="2534498"/>
              </a:xfrm>
              <a:custGeom>
                <a:avLst/>
                <a:gdLst/>
                <a:ahLst/>
                <a:cxnLst/>
                <a:rect l="l" t="t" r="r" b="b"/>
                <a:pathLst>
                  <a:path w="1675308" h="2534498">
                    <a:moveTo>
                      <a:pt x="0" y="0"/>
                    </a:moveTo>
                    <a:lnTo>
                      <a:pt x="1675308" y="0"/>
                    </a:lnTo>
                    <a:lnTo>
                      <a:pt x="1675308" y="2534498"/>
                    </a:lnTo>
                    <a:lnTo>
                      <a:pt x="0" y="2534498"/>
                    </a:lnTo>
                    <a:close/>
                  </a:path>
                </a:pathLst>
              </a:custGeom>
              <a:solidFill>
                <a:srgbClr val="ED2626">
                  <a:alpha val="74902"/>
                </a:srgbClr>
              </a:solidFill>
            </p:spPr>
            <p:txBody>
              <a:bodyPr/>
              <a:lstStyle/>
              <a:p>
                <a:endParaRPr lang="en-CA"/>
              </a:p>
            </p:txBody>
          </p:sp>
        </p:grpSp>
        <p:grpSp>
          <p:nvGrpSpPr>
            <p:cNvPr id="21" name="Group 21"/>
            <p:cNvGrpSpPr/>
            <p:nvPr/>
          </p:nvGrpSpPr>
          <p:grpSpPr>
            <a:xfrm>
              <a:off x="0" y="0"/>
              <a:ext cx="2027574" cy="2027574"/>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E52"/>
              </a:solidFill>
            </p:spPr>
            <p:txBody>
              <a:bodyPr/>
              <a:lstStyle/>
              <a:p>
                <a:endParaRPr lang="en-CA"/>
              </a:p>
            </p:txBody>
          </p:sp>
        </p:grpSp>
        <p:sp>
          <p:nvSpPr>
            <p:cNvPr id="23" name="TextBox 23"/>
            <p:cNvSpPr txBox="1"/>
            <p:nvPr/>
          </p:nvSpPr>
          <p:spPr>
            <a:xfrm>
              <a:off x="438019" y="-169431"/>
              <a:ext cx="1009476" cy="2233083"/>
            </a:xfrm>
            <a:prstGeom prst="rect">
              <a:avLst/>
            </a:prstGeom>
          </p:spPr>
          <p:txBody>
            <a:bodyPr wrap="square" lIns="0" tIns="0" rIns="0" bIns="0" rtlCol="0" anchor="t">
              <a:spAutoFit/>
            </a:bodyPr>
            <a:lstStyle/>
            <a:p>
              <a:pPr algn="ctr">
                <a:lnSpc>
                  <a:spcPts val="14000"/>
                </a:lnSpc>
              </a:pPr>
              <a:r>
                <a:rPr lang="en-US" sz="10000" dirty="0">
                  <a:solidFill>
                    <a:srgbClr val="FFFFFF"/>
                  </a:solidFill>
                  <a:latin typeface="Gibson 1"/>
                </a:rPr>
                <a:t>3</a:t>
              </a:r>
            </a:p>
          </p:txBody>
        </p:sp>
      </p:grpSp>
      <p:sp>
        <p:nvSpPr>
          <p:cNvPr id="24" name="TextBox 24"/>
          <p:cNvSpPr txBox="1"/>
          <p:nvPr/>
        </p:nvSpPr>
        <p:spPr>
          <a:xfrm>
            <a:off x="7909085" y="2287165"/>
            <a:ext cx="3265587" cy="923330"/>
          </a:xfrm>
          <a:prstGeom prst="rect">
            <a:avLst/>
          </a:prstGeom>
        </p:spPr>
        <p:txBody>
          <a:bodyPr lIns="0" tIns="0" rIns="0" bIns="0" rtlCol="0" anchor="t">
            <a:spAutoFit/>
          </a:bodyPr>
          <a:lstStyle/>
          <a:p>
            <a:pPr lvl="0" indent="0" algn="ctr">
              <a:lnSpc>
                <a:spcPts val="7199"/>
              </a:lnSpc>
              <a:spcBef>
                <a:spcPct val="0"/>
              </a:spcBef>
            </a:pPr>
            <a:r>
              <a:rPr lang="en-US" sz="6600" dirty="0">
                <a:solidFill>
                  <a:srgbClr val="DB232B"/>
                </a:solidFill>
                <a:effectLst>
                  <a:outerShdw blurRad="101600" dist="101600" dir="2700000" algn="tl" rotWithShape="0">
                    <a:schemeClr val="bg1">
                      <a:lumMod val="75000"/>
                    </a:schemeClr>
                  </a:outerShdw>
                </a:effectLst>
                <a:latin typeface="Boyrun"/>
              </a:rPr>
              <a:t>Set a Goal</a:t>
            </a:r>
          </a:p>
        </p:txBody>
      </p:sp>
      <p:sp>
        <p:nvSpPr>
          <p:cNvPr id="25" name="TextBox 25"/>
          <p:cNvSpPr txBox="1"/>
          <p:nvPr/>
        </p:nvSpPr>
        <p:spPr>
          <a:xfrm>
            <a:off x="13397469" y="2196955"/>
            <a:ext cx="4062958" cy="1769715"/>
          </a:xfrm>
          <a:prstGeom prst="rect">
            <a:avLst/>
          </a:prstGeom>
        </p:spPr>
        <p:txBody>
          <a:bodyPr lIns="0" tIns="0" rIns="0" bIns="0" rtlCol="0" anchor="t">
            <a:spAutoFit/>
          </a:bodyPr>
          <a:lstStyle/>
          <a:p>
            <a:pPr algn="ctr">
              <a:lnSpc>
                <a:spcPts val="7199"/>
              </a:lnSpc>
            </a:pPr>
            <a:r>
              <a:rPr lang="en-US" sz="5999" dirty="0">
                <a:solidFill>
                  <a:srgbClr val="FFFFFF"/>
                </a:solidFill>
                <a:effectLst>
                  <a:outerShdw blurRad="101600" dist="101600" dir="2700000" algn="tl" rotWithShape="0">
                    <a:srgbClr val="002E52"/>
                  </a:outerShdw>
                </a:effectLst>
                <a:latin typeface="Boyrun"/>
              </a:rPr>
              <a:t>Start Your Campaign!</a:t>
            </a:r>
          </a:p>
        </p:txBody>
      </p:sp>
      <p:sp>
        <p:nvSpPr>
          <p:cNvPr id="26" name="TextBox 26"/>
          <p:cNvSpPr txBox="1"/>
          <p:nvPr/>
        </p:nvSpPr>
        <p:spPr>
          <a:xfrm>
            <a:off x="1206096" y="4105275"/>
            <a:ext cx="4583263" cy="1038225"/>
          </a:xfrm>
          <a:prstGeom prst="rect">
            <a:avLst/>
          </a:prstGeom>
        </p:spPr>
        <p:txBody>
          <a:bodyPr lIns="0" tIns="0" rIns="0" bIns="0" rtlCol="0" anchor="t">
            <a:spAutoFit/>
          </a:bodyPr>
          <a:lstStyle/>
          <a:p>
            <a:pPr algn="ctr">
              <a:lnSpc>
                <a:spcPts val="4199"/>
              </a:lnSpc>
            </a:pPr>
            <a:r>
              <a:rPr lang="en-US" sz="2999">
                <a:solidFill>
                  <a:srgbClr val="002E52"/>
                </a:solidFill>
                <a:latin typeface="Gibson 3"/>
              </a:rPr>
              <a:t>It's time to plan for your Terry Fox Run!</a:t>
            </a:r>
          </a:p>
        </p:txBody>
      </p:sp>
      <p:sp>
        <p:nvSpPr>
          <p:cNvPr id="27" name="TextBox 27"/>
          <p:cNvSpPr txBox="1"/>
          <p:nvPr/>
        </p:nvSpPr>
        <p:spPr>
          <a:xfrm>
            <a:off x="7248667" y="3230735"/>
            <a:ext cx="4300686" cy="4274185"/>
          </a:xfrm>
          <a:prstGeom prst="rect">
            <a:avLst/>
          </a:prstGeom>
        </p:spPr>
        <p:txBody>
          <a:bodyPr lIns="0" tIns="0" rIns="0" bIns="0" rtlCol="0" anchor="t">
            <a:spAutoFit/>
          </a:bodyPr>
          <a:lstStyle/>
          <a:p>
            <a:pPr algn="ctr">
              <a:lnSpc>
                <a:spcPts val="4200"/>
              </a:lnSpc>
            </a:pPr>
            <a:r>
              <a:rPr lang="en-US" sz="3000" dirty="0">
                <a:solidFill>
                  <a:srgbClr val="002E52"/>
                </a:solidFill>
                <a:latin typeface="Gibson 3"/>
              </a:rPr>
              <a:t>Terry loved setting goals for himself, both in school and in the athletic arena.</a:t>
            </a:r>
          </a:p>
          <a:p>
            <a:pPr algn="ctr">
              <a:lnSpc>
                <a:spcPts val="4200"/>
              </a:lnSpc>
            </a:pPr>
            <a:r>
              <a:rPr lang="en-US" sz="3000" dirty="0">
                <a:solidFill>
                  <a:srgbClr val="002E52"/>
                </a:solidFill>
                <a:latin typeface="Gibson 3"/>
              </a:rPr>
              <a:t>Your students will, too!</a:t>
            </a:r>
          </a:p>
          <a:p>
            <a:pPr algn="ctr">
              <a:lnSpc>
                <a:spcPts val="3640"/>
              </a:lnSpc>
            </a:pPr>
            <a:endParaRPr lang="en-US" sz="3000" dirty="0">
              <a:solidFill>
                <a:srgbClr val="002E52"/>
              </a:solidFill>
              <a:latin typeface="Gibson 3"/>
            </a:endParaRPr>
          </a:p>
          <a:p>
            <a:pPr algn="ctr">
              <a:lnSpc>
                <a:spcPts val="4479"/>
              </a:lnSpc>
            </a:pPr>
            <a:r>
              <a:rPr lang="en-US" sz="3199" dirty="0">
                <a:solidFill>
                  <a:srgbClr val="002E52"/>
                </a:solidFill>
                <a:latin typeface="Boyrun"/>
              </a:rPr>
              <a:t>Set a Fundraising Goal</a:t>
            </a:r>
          </a:p>
          <a:p>
            <a:pPr algn="ctr">
              <a:lnSpc>
                <a:spcPts val="4479"/>
              </a:lnSpc>
            </a:pPr>
            <a:r>
              <a:rPr lang="en-US" sz="3199" dirty="0">
                <a:solidFill>
                  <a:srgbClr val="002E52"/>
                </a:solidFill>
                <a:latin typeface="Boyrun"/>
              </a:rPr>
              <a:t>to motivate students as </a:t>
            </a:r>
          </a:p>
          <a:p>
            <a:pPr algn="ctr">
              <a:lnSpc>
                <a:spcPts val="4479"/>
              </a:lnSpc>
            </a:pPr>
            <a:r>
              <a:rPr lang="en-US" sz="3199" dirty="0">
                <a:solidFill>
                  <a:srgbClr val="002E52"/>
                </a:solidFill>
                <a:latin typeface="Boyrun"/>
              </a:rPr>
              <a:t>Run Day approaches!</a:t>
            </a:r>
          </a:p>
        </p:txBody>
      </p:sp>
      <p:sp>
        <p:nvSpPr>
          <p:cNvPr id="28" name="TextBox 28"/>
          <p:cNvSpPr txBox="1"/>
          <p:nvPr/>
        </p:nvSpPr>
        <p:spPr>
          <a:xfrm>
            <a:off x="13149949" y="4289280"/>
            <a:ext cx="4300686" cy="2133600"/>
          </a:xfrm>
          <a:prstGeom prst="rect">
            <a:avLst/>
          </a:prstGeom>
        </p:spPr>
        <p:txBody>
          <a:bodyPr lIns="0" tIns="0" rIns="0" bIns="0" rtlCol="0" anchor="t">
            <a:spAutoFit/>
          </a:bodyPr>
          <a:lstStyle/>
          <a:p>
            <a:pPr algn="ctr">
              <a:lnSpc>
                <a:spcPts val="4200"/>
              </a:lnSpc>
            </a:pPr>
            <a:r>
              <a:rPr lang="en-US" sz="3000">
                <a:solidFill>
                  <a:srgbClr val="002E52"/>
                </a:solidFill>
                <a:latin typeface="Gibson 3"/>
              </a:rPr>
              <a:t>You're ready to begin! Launch your fundraising efforts and ask students for support.</a:t>
            </a:r>
          </a:p>
        </p:txBody>
      </p:sp>
      <p:grpSp>
        <p:nvGrpSpPr>
          <p:cNvPr id="29" name="Group 29"/>
          <p:cNvGrpSpPr/>
          <p:nvPr/>
        </p:nvGrpSpPr>
        <p:grpSpPr>
          <a:xfrm>
            <a:off x="13149949" y="6935325"/>
            <a:ext cx="4300686" cy="2347595"/>
            <a:chOff x="0" y="0"/>
            <a:chExt cx="5734248" cy="3130127"/>
          </a:xfrm>
        </p:grpSpPr>
        <p:sp>
          <p:nvSpPr>
            <p:cNvPr id="30" name="TextBox 30"/>
            <p:cNvSpPr txBox="1"/>
            <p:nvPr/>
          </p:nvSpPr>
          <p:spPr>
            <a:xfrm>
              <a:off x="0" y="-76200"/>
              <a:ext cx="5734248" cy="575733"/>
            </a:xfrm>
            <a:prstGeom prst="rect">
              <a:avLst/>
            </a:prstGeom>
          </p:spPr>
          <p:txBody>
            <a:bodyPr lIns="0" tIns="0" rIns="0" bIns="0" rtlCol="0" anchor="t">
              <a:spAutoFit/>
            </a:bodyPr>
            <a:lstStyle/>
            <a:p>
              <a:pPr>
                <a:lnSpc>
                  <a:spcPts val="3499"/>
                </a:lnSpc>
              </a:pPr>
              <a:r>
                <a:rPr lang="en-US" sz="2499">
                  <a:solidFill>
                    <a:srgbClr val="FFFFFF"/>
                  </a:solidFill>
                  <a:latin typeface="Boyrun"/>
                </a:rPr>
                <a:t>PLAN AHEAD FOR:</a:t>
              </a:r>
            </a:p>
          </p:txBody>
        </p:sp>
        <p:sp>
          <p:nvSpPr>
            <p:cNvPr id="31" name="TextBox 31"/>
            <p:cNvSpPr txBox="1"/>
            <p:nvPr/>
          </p:nvSpPr>
          <p:spPr>
            <a:xfrm>
              <a:off x="0" y="553508"/>
              <a:ext cx="5725021" cy="2576618"/>
            </a:xfrm>
            <a:prstGeom prst="rect">
              <a:avLst/>
            </a:prstGeom>
          </p:spPr>
          <p:txBody>
            <a:bodyPr lIns="0" tIns="0" rIns="0" bIns="0" rtlCol="0" anchor="t">
              <a:spAutoFit/>
            </a:bodyPr>
            <a:lstStyle/>
            <a:p>
              <a:pPr marL="474981" lvl="1" indent="-237490">
                <a:lnSpc>
                  <a:spcPts val="3080"/>
                </a:lnSpc>
                <a:buFont typeface="Arial"/>
                <a:buChar char="•"/>
              </a:pPr>
              <a:r>
                <a:rPr lang="en-US" sz="2200">
                  <a:solidFill>
                    <a:srgbClr val="002E52"/>
                  </a:solidFill>
                  <a:latin typeface="Gibson 3"/>
                </a:rPr>
                <a:t>Virtual Presentations</a:t>
              </a:r>
            </a:p>
            <a:p>
              <a:pPr marL="474981" lvl="1" indent="-237490">
                <a:lnSpc>
                  <a:spcPts val="3080"/>
                </a:lnSpc>
                <a:buFont typeface="Arial"/>
                <a:buChar char="•"/>
              </a:pPr>
              <a:r>
                <a:rPr lang="en-US" sz="2200">
                  <a:solidFill>
                    <a:srgbClr val="002E52"/>
                  </a:solidFill>
                  <a:latin typeface="Gibson 3"/>
                </a:rPr>
                <a:t>Post Run Day Celebrations</a:t>
              </a:r>
            </a:p>
            <a:p>
              <a:pPr marL="474981" lvl="1" indent="-237490">
                <a:lnSpc>
                  <a:spcPts val="3080"/>
                </a:lnSpc>
                <a:buFont typeface="Arial"/>
                <a:buChar char="•"/>
              </a:pPr>
              <a:r>
                <a:rPr lang="en-US" sz="2200">
                  <a:solidFill>
                    <a:srgbClr val="002E52"/>
                  </a:solidFill>
                  <a:latin typeface="Gibson 3"/>
                </a:rPr>
                <a:t>Ordering T-Shirts</a:t>
              </a:r>
            </a:p>
            <a:p>
              <a:pPr marL="474980" lvl="1" indent="-237490">
                <a:lnSpc>
                  <a:spcPts val="3079"/>
                </a:lnSpc>
                <a:buFont typeface="Arial"/>
                <a:buChar char="•"/>
              </a:pPr>
              <a:r>
                <a:rPr lang="en-US" sz="2200">
                  <a:solidFill>
                    <a:srgbClr val="002E52"/>
                  </a:solidFill>
                  <a:latin typeface="Gibson 3"/>
                </a:rPr>
                <a:t>Visits from In-Person Terry Fox Foundation Representatives</a:t>
              </a:r>
            </a:p>
          </p:txBody>
        </p:sp>
      </p:grpSp>
      <p:grpSp>
        <p:nvGrpSpPr>
          <p:cNvPr id="32" name="Group 32"/>
          <p:cNvGrpSpPr/>
          <p:nvPr/>
        </p:nvGrpSpPr>
        <p:grpSpPr>
          <a:xfrm>
            <a:off x="7248667" y="7716375"/>
            <a:ext cx="4300686" cy="1550035"/>
            <a:chOff x="0" y="0"/>
            <a:chExt cx="5734248" cy="2066713"/>
          </a:xfrm>
        </p:grpSpPr>
        <p:sp>
          <p:nvSpPr>
            <p:cNvPr id="33" name="TextBox 33"/>
            <p:cNvSpPr txBox="1"/>
            <p:nvPr/>
          </p:nvSpPr>
          <p:spPr>
            <a:xfrm>
              <a:off x="0" y="-85725"/>
              <a:ext cx="5734248" cy="563245"/>
            </a:xfrm>
            <a:prstGeom prst="rect">
              <a:avLst/>
            </a:prstGeom>
          </p:spPr>
          <p:txBody>
            <a:bodyPr lIns="0" tIns="0" rIns="0" bIns="0" rtlCol="0" anchor="t">
              <a:spAutoFit/>
            </a:bodyPr>
            <a:lstStyle/>
            <a:p>
              <a:pPr>
                <a:lnSpc>
                  <a:spcPts val="3359"/>
                </a:lnSpc>
              </a:pPr>
              <a:r>
                <a:rPr lang="en-US" sz="2400">
                  <a:solidFill>
                    <a:srgbClr val="ED2626"/>
                  </a:solidFill>
                  <a:latin typeface="Boyrun"/>
                </a:rPr>
                <a:t>YOUR GOAL SHOULD BE:</a:t>
              </a:r>
            </a:p>
          </p:txBody>
        </p:sp>
        <p:sp>
          <p:nvSpPr>
            <p:cNvPr id="34" name="TextBox 34"/>
            <p:cNvSpPr txBox="1"/>
            <p:nvPr/>
          </p:nvSpPr>
          <p:spPr>
            <a:xfrm>
              <a:off x="0" y="531495"/>
              <a:ext cx="3755628" cy="1535218"/>
            </a:xfrm>
            <a:prstGeom prst="rect">
              <a:avLst/>
            </a:prstGeom>
          </p:spPr>
          <p:txBody>
            <a:bodyPr lIns="0" tIns="0" rIns="0" bIns="0" rtlCol="0" anchor="t">
              <a:spAutoFit/>
            </a:bodyPr>
            <a:lstStyle/>
            <a:p>
              <a:pPr marL="474980" lvl="1" indent="-237490">
                <a:lnSpc>
                  <a:spcPts val="3079"/>
                </a:lnSpc>
                <a:buFont typeface="Arial"/>
                <a:buChar char="•"/>
              </a:pPr>
              <a:r>
                <a:rPr lang="en-US" sz="2200">
                  <a:solidFill>
                    <a:srgbClr val="002E52"/>
                  </a:solidFill>
                  <a:latin typeface="Gibson 3"/>
                </a:rPr>
                <a:t>Challenging</a:t>
              </a:r>
            </a:p>
            <a:p>
              <a:pPr marL="474980" lvl="1" indent="-237490">
                <a:lnSpc>
                  <a:spcPts val="3079"/>
                </a:lnSpc>
                <a:buFont typeface="Arial"/>
                <a:buChar char="•"/>
              </a:pPr>
              <a:r>
                <a:rPr lang="en-US" sz="2200">
                  <a:solidFill>
                    <a:srgbClr val="002E52"/>
                  </a:solidFill>
                  <a:latin typeface="Gibson 3"/>
                </a:rPr>
                <a:t>Achievable</a:t>
              </a:r>
            </a:p>
            <a:p>
              <a:pPr marL="474980" lvl="1" indent="-237490">
                <a:lnSpc>
                  <a:spcPts val="3079"/>
                </a:lnSpc>
                <a:buFont typeface="Arial"/>
                <a:buChar char="•"/>
              </a:pPr>
              <a:r>
                <a:rPr lang="en-US" sz="2200">
                  <a:solidFill>
                    <a:srgbClr val="002E52"/>
                  </a:solidFill>
                  <a:latin typeface="Gibson 3"/>
                </a:rPr>
                <a:t>Exciting</a:t>
              </a:r>
            </a:p>
          </p:txBody>
        </p:sp>
      </p:grpSp>
      <p:grpSp>
        <p:nvGrpSpPr>
          <p:cNvPr id="35" name="Group 35"/>
          <p:cNvGrpSpPr/>
          <p:nvPr/>
        </p:nvGrpSpPr>
        <p:grpSpPr>
          <a:xfrm>
            <a:off x="1347384" y="6935325"/>
            <a:ext cx="4300686" cy="1940560"/>
            <a:chOff x="0" y="0"/>
            <a:chExt cx="5734248" cy="2587413"/>
          </a:xfrm>
        </p:grpSpPr>
        <p:sp>
          <p:nvSpPr>
            <p:cNvPr id="36" name="TextBox 36"/>
            <p:cNvSpPr txBox="1"/>
            <p:nvPr/>
          </p:nvSpPr>
          <p:spPr>
            <a:xfrm>
              <a:off x="0" y="-85725"/>
              <a:ext cx="5734248" cy="563245"/>
            </a:xfrm>
            <a:prstGeom prst="rect">
              <a:avLst/>
            </a:prstGeom>
          </p:spPr>
          <p:txBody>
            <a:bodyPr lIns="0" tIns="0" rIns="0" bIns="0" rtlCol="0" anchor="t">
              <a:spAutoFit/>
            </a:bodyPr>
            <a:lstStyle/>
            <a:p>
              <a:pPr>
                <a:lnSpc>
                  <a:spcPts val="3359"/>
                </a:lnSpc>
              </a:pPr>
              <a:r>
                <a:rPr lang="en-US" sz="2400">
                  <a:solidFill>
                    <a:srgbClr val="FFFFFF"/>
                  </a:solidFill>
                  <a:latin typeface="Boyrun"/>
                </a:rPr>
                <a:t>GET STUDENT LEADERS INVOLVED:</a:t>
              </a:r>
            </a:p>
          </p:txBody>
        </p:sp>
        <p:sp>
          <p:nvSpPr>
            <p:cNvPr id="37" name="TextBox 37"/>
            <p:cNvSpPr txBox="1"/>
            <p:nvPr/>
          </p:nvSpPr>
          <p:spPr>
            <a:xfrm>
              <a:off x="0" y="531495"/>
              <a:ext cx="5734248" cy="2055918"/>
            </a:xfrm>
            <a:prstGeom prst="rect">
              <a:avLst/>
            </a:prstGeom>
          </p:spPr>
          <p:txBody>
            <a:bodyPr lIns="0" tIns="0" rIns="0" bIns="0" rtlCol="0" anchor="t">
              <a:spAutoFit/>
            </a:bodyPr>
            <a:lstStyle/>
            <a:p>
              <a:pPr marL="474979" lvl="1" indent="-237490">
                <a:lnSpc>
                  <a:spcPts val="3079"/>
                </a:lnSpc>
                <a:buFont typeface="Arial"/>
                <a:buChar char="•"/>
              </a:pPr>
              <a:r>
                <a:rPr lang="en-US" sz="2199">
                  <a:solidFill>
                    <a:srgbClr val="002E52"/>
                  </a:solidFill>
                  <a:latin typeface="Gibson 3"/>
                </a:rPr>
                <a:t>Use the Student Leadership Guide to plan your campaign</a:t>
              </a:r>
            </a:p>
            <a:p>
              <a:pPr marL="474979" lvl="1" indent="-237490">
                <a:lnSpc>
                  <a:spcPts val="3079"/>
                </a:lnSpc>
                <a:buFont typeface="Arial"/>
                <a:buChar char="•"/>
              </a:pPr>
              <a:r>
                <a:rPr lang="en-US" sz="2199">
                  <a:solidFill>
                    <a:srgbClr val="002E52"/>
                  </a:solidFill>
                  <a:latin typeface="Gibson 3"/>
                </a:rPr>
                <a:t>Gather your Run Committee</a:t>
              </a:r>
            </a:p>
            <a:p>
              <a:pPr marL="474980" lvl="1" indent="-237490">
                <a:lnSpc>
                  <a:spcPts val="3079"/>
                </a:lnSpc>
                <a:buFont typeface="Arial"/>
                <a:buChar char="•"/>
              </a:pPr>
              <a:r>
                <a:rPr lang="en-US" sz="2200">
                  <a:solidFill>
                    <a:srgbClr val="002E52"/>
                  </a:solidFill>
                  <a:latin typeface="Gibson 3"/>
                </a:rPr>
                <a:t>Assign tasks to Leaders</a:t>
              </a:r>
            </a:p>
          </p:txBody>
        </p:sp>
      </p:grpSp>
      <p:sp>
        <p:nvSpPr>
          <p:cNvPr id="38" name="TextBox 38"/>
          <p:cNvSpPr txBox="1"/>
          <p:nvPr/>
        </p:nvSpPr>
        <p:spPr>
          <a:xfrm>
            <a:off x="1569212" y="5386315"/>
            <a:ext cx="3857030" cy="413575"/>
          </a:xfrm>
          <a:prstGeom prst="rect">
            <a:avLst/>
          </a:prstGeom>
        </p:spPr>
        <p:txBody>
          <a:bodyPr lIns="0" tIns="0" rIns="0" bIns="0" rtlCol="0" anchor="t">
            <a:spAutoFit/>
          </a:bodyPr>
          <a:lstStyle/>
          <a:p>
            <a:pPr algn="ctr">
              <a:lnSpc>
                <a:spcPts val="3500"/>
              </a:lnSpc>
            </a:pPr>
            <a:r>
              <a:rPr lang="en-US" sz="2500" dirty="0">
                <a:solidFill>
                  <a:srgbClr val="002E52"/>
                </a:solidFill>
                <a:effectLst>
                  <a:outerShdw blurRad="101600" dist="76200" dir="2700000" algn="tl" rotWithShape="0">
                    <a:schemeClr val="bg1">
                      <a:alpha val="50000"/>
                    </a:schemeClr>
                  </a:outerShdw>
                </a:effectLst>
                <a:latin typeface="Gibson 2"/>
              </a:rPr>
              <a:t>Terry Fox School Run Day is</a:t>
            </a:r>
          </a:p>
        </p:txBody>
      </p:sp>
      <p:sp>
        <p:nvSpPr>
          <p:cNvPr id="39" name="TextBox 39"/>
          <p:cNvSpPr txBox="1"/>
          <p:nvPr/>
        </p:nvSpPr>
        <p:spPr>
          <a:xfrm>
            <a:off x="1447821" y="5760854"/>
            <a:ext cx="4116784" cy="514821"/>
          </a:xfrm>
          <a:prstGeom prst="rect">
            <a:avLst/>
          </a:prstGeom>
        </p:spPr>
        <p:txBody>
          <a:bodyPr wrap="square" lIns="0" tIns="0" rIns="0" bIns="0" rtlCol="0" anchor="t">
            <a:spAutoFit/>
          </a:bodyPr>
          <a:lstStyle/>
          <a:p>
            <a:pPr algn="ctr">
              <a:lnSpc>
                <a:spcPts val="4479"/>
              </a:lnSpc>
            </a:pPr>
            <a:r>
              <a:rPr lang="en-US" sz="3199" dirty="0">
                <a:solidFill>
                  <a:srgbClr val="FFFFFF"/>
                </a:solidFill>
                <a:effectLst>
                  <a:outerShdw blurRad="101600" dist="101600" dir="2700000" algn="tl" rotWithShape="0">
                    <a:srgbClr val="002E52"/>
                  </a:outerShdw>
                </a:effectLst>
                <a:latin typeface="Boyrun"/>
              </a:rPr>
              <a:t>Friday, September 22nd</a:t>
            </a:r>
          </a:p>
        </p:txBody>
      </p:sp>
      <p:sp>
        <p:nvSpPr>
          <p:cNvPr id="40" name="TextBox 40"/>
          <p:cNvSpPr txBox="1"/>
          <p:nvPr/>
        </p:nvSpPr>
        <p:spPr>
          <a:xfrm>
            <a:off x="1137760" y="6190275"/>
            <a:ext cx="4719935" cy="365869"/>
          </a:xfrm>
          <a:prstGeom prst="rect">
            <a:avLst/>
          </a:prstGeom>
        </p:spPr>
        <p:txBody>
          <a:bodyPr lIns="0" tIns="0" rIns="0" bIns="0" rtlCol="0" anchor="t">
            <a:spAutoFit/>
          </a:bodyPr>
          <a:lstStyle/>
          <a:p>
            <a:pPr algn="ctr">
              <a:lnSpc>
                <a:spcPts val="3079"/>
              </a:lnSpc>
            </a:pPr>
            <a:r>
              <a:rPr lang="en-US" sz="2200" dirty="0">
                <a:solidFill>
                  <a:srgbClr val="002E52"/>
                </a:solidFill>
                <a:effectLst>
                  <a:outerShdw blurRad="76200" dist="76200" dir="2700000" algn="tl" rotWithShape="0">
                    <a:schemeClr val="bg1">
                      <a:alpha val="50000"/>
                    </a:schemeClr>
                  </a:outerShdw>
                </a:effectLst>
                <a:latin typeface="Gibson 2"/>
              </a:rPr>
              <a:t>or any day that works for your school!</a:t>
            </a:r>
          </a:p>
        </p:txBody>
      </p:sp>
      <p:pic>
        <p:nvPicPr>
          <p:cNvPr id="42" name="Slide+6+-_out">
            <a:hlinkClick r:id="" action="ppaction://media"/>
            <a:extLst>
              <a:ext uri="{FF2B5EF4-FFF2-40B4-BE49-F238E27FC236}">
                <a16:creationId xmlns:a16="http://schemas.microsoft.com/office/drawing/2014/main" id="{7209778E-8B2A-1D8A-293F-572DDBC39F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8294" y="447675"/>
            <a:ext cx="406400" cy="406400"/>
          </a:xfrm>
          <a:prstGeom prst="rect">
            <a:avLst/>
          </a:prstGeom>
        </p:spPr>
      </p:pic>
    </p:spTree>
  </p:cSld>
  <p:clrMapOvr>
    <a:masterClrMapping/>
  </p:clrMapOvr>
  <p:transition spd="slow" advClick="0" advTm="94000">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726"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6939"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525"/>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CA"/>
          </a:p>
        </p:txBody>
      </p:sp>
      <p:sp>
        <p:nvSpPr>
          <p:cNvPr id="3" name="TextBox 3"/>
          <p:cNvSpPr txBox="1"/>
          <p:nvPr/>
        </p:nvSpPr>
        <p:spPr>
          <a:xfrm>
            <a:off x="1028700" y="447675"/>
            <a:ext cx="8875433" cy="1111250"/>
          </a:xfrm>
          <a:prstGeom prst="rect">
            <a:avLst/>
          </a:prstGeom>
        </p:spPr>
        <p:txBody>
          <a:bodyPr lIns="0" tIns="0" rIns="0" bIns="0" rtlCol="0" anchor="t">
            <a:spAutoFit/>
          </a:bodyPr>
          <a:lstStyle/>
          <a:p>
            <a:pPr lvl="0" indent="0">
              <a:lnSpc>
                <a:spcPts val="9099"/>
              </a:lnSpc>
              <a:spcBef>
                <a:spcPct val="0"/>
              </a:spcBef>
            </a:pPr>
            <a:r>
              <a:rPr lang="en-US" sz="6499" dirty="0">
                <a:solidFill>
                  <a:srgbClr val="2156CF"/>
                </a:solidFill>
                <a:effectLst>
                  <a:outerShdw blurRad="76200" dist="76200" dir="2700000" algn="tl" rotWithShape="0">
                    <a:srgbClr val="FFFFFF"/>
                  </a:outerShdw>
                </a:effectLst>
                <a:latin typeface="Gibson 1"/>
              </a:rPr>
              <a:t>Student Leadership</a:t>
            </a:r>
          </a:p>
        </p:txBody>
      </p:sp>
      <p:sp>
        <p:nvSpPr>
          <p:cNvPr id="4" name="TextBox 4"/>
          <p:cNvSpPr txBox="1"/>
          <p:nvPr/>
        </p:nvSpPr>
        <p:spPr>
          <a:xfrm>
            <a:off x="1028700" y="1492250"/>
            <a:ext cx="16230600" cy="986155"/>
          </a:xfrm>
          <a:prstGeom prst="rect">
            <a:avLst/>
          </a:prstGeom>
        </p:spPr>
        <p:txBody>
          <a:bodyPr lIns="0" tIns="0" rIns="0" bIns="0" rtlCol="0" anchor="t">
            <a:spAutoFit/>
          </a:bodyPr>
          <a:lstStyle/>
          <a:p>
            <a:pPr>
              <a:lnSpc>
                <a:spcPts val="3920"/>
              </a:lnSpc>
              <a:spcBef>
                <a:spcPct val="0"/>
              </a:spcBef>
            </a:pPr>
            <a:r>
              <a:rPr lang="en-US" sz="2800" dirty="0">
                <a:solidFill>
                  <a:srgbClr val="002E52"/>
                </a:solidFill>
                <a:latin typeface="Gibson 2"/>
              </a:rPr>
              <a:t>Enlist the help of student leaders to organize your event, broaden student social awareness, and encourage new young future leaders. With their help, you’ll reach your fundraising goal in no time!</a:t>
            </a:r>
          </a:p>
        </p:txBody>
      </p:sp>
      <p:grpSp>
        <p:nvGrpSpPr>
          <p:cNvPr id="5" name="Group 5"/>
          <p:cNvGrpSpPr/>
          <p:nvPr/>
        </p:nvGrpSpPr>
        <p:grpSpPr>
          <a:xfrm>
            <a:off x="10922626" y="4632325"/>
            <a:ext cx="6896788" cy="5220799"/>
            <a:chOff x="0" y="0"/>
            <a:chExt cx="9195717" cy="6961066"/>
          </a:xfrm>
        </p:grpSpPr>
        <p:pic>
          <p:nvPicPr>
            <p:cNvPr id="6" name="Picture 6"/>
            <p:cNvPicPr>
              <a:picLocks noChangeAspect="1"/>
            </p:cNvPicPr>
            <p:nvPr/>
          </p:nvPicPr>
          <p:blipFill>
            <a:blip r:embed="rId6"/>
            <a:srcRect t="33141" b="16404"/>
            <a:stretch>
              <a:fillRect/>
            </a:stretch>
          </p:blipFill>
          <p:spPr>
            <a:xfrm>
              <a:off x="0" y="0"/>
              <a:ext cx="9195717" cy="6961066"/>
            </a:xfrm>
            <a:prstGeom prst="rect">
              <a:avLst/>
            </a:prstGeom>
          </p:spPr>
        </p:pic>
      </p:grpSp>
      <p:sp>
        <p:nvSpPr>
          <p:cNvPr id="7" name="TextBox 7"/>
          <p:cNvSpPr txBox="1"/>
          <p:nvPr/>
        </p:nvSpPr>
        <p:spPr>
          <a:xfrm>
            <a:off x="1028700" y="3556000"/>
            <a:ext cx="14608736" cy="628650"/>
          </a:xfrm>
          <a:prstGeom prst="rect">
            <a:avLst/>
          </a:prstGeom>
        </p:spPr>
        <p:txBody>
          <a:bodyPr lIns="0" tIns="0" rIns="0" bIns="0" rtlCol="0" anchor="t">
            <a:spAutoFit/>
          </a:bodyPr>
          <a:lstStyle/>
          <a:p>
            <a:pPr>
              <a:lnSpc>
                <a:spcPts val="5250"/>
              </a:lnSpc>
            </a:pPr>
            <a:r>
              <a:rPr lang="en-US" sz="3000">
                <a:solidFill>
                  <a:srgbClr val="002E52"/>
                </a:solidFill>
                <a:latin typeface="Gibson 3"/>
              </a:rPr>
              <a:t>A fun guide filled with fundraising tips, inspiration and resources for elementary students!</a:t>
            </a:r>
          </a:p>
        </p:txBody>
      </p:sp>
      <p:sp>
        <p:nvSpPr>
          <p:cNvPr id="8" name="TextBox 8"/>
          <p:cNvSpPr txBox="1"/>
          <p:nvPr/>
        </p:nvSpPr>
        <p:spPr>
          <a:xfrm>
            <a:off x="1028700" y="2933700"/>
            <a:ext cx="14469368" cy="775853"/>
          </a:xfrm>
          <a:prstGeom prst="rect">
            <a:avLst/>
          </a:prstGeom>
        </p:spPr>
        <p:txBody>
          <a:bodyPr lIns="0" tIns="0" rIns="0" bIns="0" rtlCol="0" anchor="t">
            <a:spAutoFit/>
          </a:bodyPr>
          <a:lstStyle/>
          <a:p>
            <a:pPr marL="0" lvl="0" indent="0" algn="l">
              <a:lnSpc>
                <a:spcPts val="6999"/>
              </a:lnSpc>
              <a:spcBef>
                <a:spcPct val="0"/>
              </a:spcBef>
            </a:pPr>
            <a:r>
              <a:rPr lang="en-US" sz="3999" dirty="0">
                <a:solidFill>
                  <a:srgbClr val="2156CF"/>
                </a:solidFill>
                <a:effectLst>
                  <a:outerShdw blurRad="76200" dist="76200" dir="2700000" algn="tl" rotWithShape="0">
                    <a:srgbClr val="FFFFFF"/>
                  </a:outerShdw>
                </a:effectLst>
                <a:latin typeface="Boyrun"/>
              </a:rPr>
              <a:t>ELEMENTARY STUDENT “BE LIKE TERRY” LEADERSHIP GUIDE </a:t>
            </a:r>
          </a:p>
        </p:txBody>
      </p:sp>
      <p:sp>
        <p:nvSpPr>
          <p:cNvPr id="9" name="TextBox 9"/>
          <p:cNvSpPr txBox="1"/>
          <p:nvPr/>
        </p:nvSpPr>
        <p:spPr>
          <a:xfrm>
            <a:off x="1028700" y="8507730"/>
            <a:ext cx="10709042" cy="1374735"/>
          </a:xfrm>
          <a:prstGeom prst="rect">
            <a:avLst/>
          </a:prstGeom>
        </p:spPr>
        <p:txBody>
          <a:bodyPr lIns="0" tIns="0" rIns="0" bIns="0" rtlCol="0" anchor="t">
            <a:spAutoFit/>
          </a:bodyPr>
          <a:lstStyle/>
          <a:p>
            <a:pPr lvl="0" indent="0">
              <a:lnSpc>
                <a:spcPct val="150000"/>
              </a:lnSpc>
              <a:spcBef>
                <a:spcPct val="0"/>
              </a:spcBef>
            </a:pPr>
            <a:r>
              <a:rPr lang="en-US" sz="3200" dirty="0">
                <a:solidFill>
                  <a:srgbClr val="2156CF"/>
                </a:solidFill>
                <a:effectLst>
                  <a:outerShdw blurRad="76200" dist="76200" dir="2700000" algn="tl" rotWithShape="0">
                    <a:srgbClr val="FFFFFF"/>
                  </a:outerShdw>
                </a:effectLst>
                <a:latin typeface="Boyrun"/>
              </a:rPr>
              <a:t>STUDENT LEADERSHIP RESOURCES ARE JUST A CLICK AWAY! </a:t>
            </a:r>
          </a:p>
          <a:p>
            <a:pPr lvl="0" indent="0">
              <a:lnSpc>
                <a:spcPct val="150000"/>
              </a:lnSpc>
              <a:spcBef>
                <a:spcPct val="0"/>
              </a:spcBef>
            </a:pPr>
            <a:r>
              <a:rPr lang="en-US" sz="3200" dirty="0">
                <a:solidFill>
                  <a:srgbClr val="2156CF"/>
                </a:solidFill>
                <a:effectLst>
                  <a:outerShdw blurRad="76200" dist="76200" dir="2700000" algn="tl" rotWithShape="0">
                    <a:srgbClr val="FFFFFF"/>
                  </a:outerShdw>
                </a:effectLst>
                <a:latin typeface="Boyrun"/>
              </a:rPr>
              <a:t>VISIT </a:t>
            </a:r>
            <a:r>
              <a:rPr lang="en-US" sz="3200" dirty="0">
                <a:solidFill>
                  <a:srgbClr val="DB232B"/>
                </a:solidFill>
                <a:effectLst>
                  <a:outerShdw blurRad="76200" dist="76200" dir="2700000" algn="tl" rotWithShape="0">
                    <a:srgbClr val="FFFFFF"/>
                  </a:outerShdw>
                </a:effectLst>
                <a:latin typeface="Boyrun"/>
              </a:rPr>
              <a:t>WWW.TERRYFOXSCHOOLRUN.ORG </a:t>
            </a:r>
            <a:r>
              <a:rPr lang="en-US" sz="3200" dirty="0">
                <a:solidFill>
                  <a:srgbClr val="2156CF"/>
                </a:solidFill>
                <a:effectLst>
                  <a:outerShdw blurRad="76200" dist="76200" dir="2700000" algn="tl" rotWithShape="0">
                    <a:srgbClr val="FFFFFF"/>
                  </a:outerShdw>
                </a:effectLst>
                <a:latin typeface="Boyrun"/>
              </a:rPr>
              <a:t>TO LEARN MORE!</a:t>
            </a:r>
          </a:p>
        </p:txBody>
      </p:sp>
      <p:sp>
        <p:nvSpPr>
          <p:cNvPr id="10" name="TextBox 10"/>
          <p:cNvSpPr txBox="1"/>
          <p:nvPr/>
        </p:nvSpPr>
        <p:spPr>
          <a:xfrm>
            <a:off x="1028700" y="5226050"/>
            <a:ext cx="9419885" cy="1000125"/>
          </a:xfrm>
          <a:prstGeom prst="rect">
            <a:avLst/>
          </a:prstGeom>
        </p:spPr>
        <p:txBody>
          <a:bodyPr lIns="0" tIns="0" rIns="0" bIns="0" rtlCol="0" anchor="t">
            <a:spAutoFit/>
          </a:bodyPr>
          <a:lstStyle/>
          <a:p>
            <a:pPr>
              <a:lnSpc>
                <a:spcPts val="3900"/>
              </a:lnSpc>
            </a:pPr>
            <a:r>
              <a:rPr lang="en-US" sz="3000" dirty="0">
                <a:solidFill>
                  <a:srgbClr val="002E52"/>
                </a:solidFill>
                <a:latin typeface="Gibson 3"/>
              </a:rPr>
              <a:t>A structured event planning guide to help students collect volunteer hours and take ownership of their school event.</a:t>
            </a:r>
          </a:p>
        </p:txBody>
      </p:sp>
      <p:sp>
        <p:nvSpPr>
          <p:cNvPr id="11" name="TextBox 11"/>
          <p:cNvSpPr txBox="1"/>
          <p:nvPr/>
        </p:nvSpPr>
        <p:spPr>
          <a:xfrm>
            <a:off x="1028700" y="4479925"/>
            <a:ext cx="13224845" cy="801438"/>
          </a:xfrm>
          <a:prstGeom prst="rect">
            <a:avLst/>
          </a:prstGeom>
        </p:spPr>
        <p:txBody>
          <a:bodyPr lIns="0" tIns="0" rIns="0" bIns="0" rtlCol="0" anchor="t">
            <a:spAutoFit/>
          </a:bodyPr>
          <a:lstStyle/>
          <a:p>
            <a:pPr>
              <a:lnSpc>
                <a:spcPts val="6999"/>
              </a:lnSpc>
              <a:spcBef>
                <a:spcPct val="0"/>
              </a:spcBef>
            </a:pPr>
            <a:r>
              <a:rPr lang="en-US" sz="3999" dirty="0" err="1">
                <a:solidFill>
                  <a:srgbClr val="2156CF"/>
                </a:solidFill>
                <a:effectLst>
                  <a:outerShdw blurRad="76200" dist="76200" dir="2700000" algn="tl" rotWithShape="0">
                    <a:srgbClr val="FFFFFF"/>
                  </a:outerShdw>
                </a:effectLst>
                <a:latin typeface="Boyrun"/>
              </a:rPr>
              <a:t>HiGH</a:t>
            </a:r>
            <a:r>
              <a:rPr lang="en-US" sz="3999" dirty="0">
                <a:solidFill>
                  <a:srgbClr val="2156CF"/>
                </a:solidFill>
                <a:effectLst>
                  <a:outerShdw blurRad="76200" dist="76200" dir="2700000" algn="tl" rotWithShape="0">
                    <a:srgbClr val="FFFFFF"/>
                  </a:outerShdw>
                </a:effectLst>
                <a:latin typeface="Boyrun"/>
              </a:rPr>
              <a:t> SCHOOL EVENT PLANNING GUIDE</a:t>
            </a:r>
          </a:p>
        </p:txBody>
      </p:sp>
      <p:pic>
        <p:nvPicPr>
          <p:cNvPr id="13" name="Slide+7+-_out">
            <a:hlinkClick r:id="" action="ppaction://media"/>
            <a:extLst>
              <a:ext uri="{FF2B5EF4-FFF2-40B4-BE49-F238E27FC236}">
                <a16:creationId xmlns:a16="http://schemas.microsoft.com/office/drawing/2014/main" id="{0AB7CDF3-7480-6B0C-22F1-F793C3DC531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5599" y="8001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1000">
        <p14:reveal/>
      </p:transition>
    </mc:Choice>
    <mc:Fallback>
      <p:transition spd="slow" advClick="0" advTm="3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2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6939"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0" y="0"/>
            <a:ext cx="10287000" cy="10287000"/>
          </a:xfrm>
          <a:custGeom>
            <a:avLst/>
            <a:gdLst/>
            <a:ahLst/>
            <a:cxnLst/>
            <a:rect l="l" t="t" r="r" b="b"/>
            <a:pathLst>
              <a:path w="10287000" h="10287000">
                <a:moveTo>
                  <a:pt x="10287000" y="10287000"/>
                </a:moveTo>
                <a:lnTo>
                  <a:pt x="0" y="10287000"/>
                </a:lnTo>
                <a:lnTo>
                  <a:pt x="0" y="0"/>
                </a:lnTo>
                <a:lnTo>
                  <a:pt x="10287000" y="0"/>
                </a:lnTo>
                <a:lnTo>
                  <a:pt x="10287000" y="1028700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3" name="Freeform 3"/>
          <p:cNvSpPr/>
          <p:nvPr/>
        </p:nvSpPr>
        <p:spPr>
          <a:xfrm rot="5400000" flipH="1">
            <a:off x="10277475" y="0"/>
            <a:ext cx="10287000" cy="10287000"/>
          </a:xfrm>
          <a:custGeom>
            <a:avLst/>
            <a:gdLst/>
            <a:ahLst/>
            <a:cxnLst/>
            <a:rect l="l" t="t" r="r" b="b"/>
            <a:pathLst>
              <a:path w="10287000" h="10287000">
                <a:moveTo>
                  <a:pt x="10287000" y="0"/>
                </a:moveTo>
                <a:lnTo>
                  <a:pt x="0" y="0"/>
                </a:lnTo>
                <a:lnTo>
                  <a:pt x="0" y="10287000"/>
                </a:lnTo>
                <a:lnTo>
                  <a:pt x="10287000" y="10287000"/>
                </a:lnTo>
                <a:lnTo>
                  <a:pt x="102870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grpSp>
        <p:nvGrpSpPr>
          <p:cNvPr id="4" name="Group 4"/>
          <p:cNvGrpSpPr/>
          <p:nvPr/>
        </p:nvGrpSpPr>
        <p:grpSpPr>
          <a:xfrm>
            <a:off x="1038225" y="5323867"/>
            <a:ext cx="16221075" cy="3934433"/>
            <a:chOff x="0" y="0"/>
            <a:chExt cx="5487129" cy="1330907"/>
          </a:xfrm>
        </p:grpSpPr>
        <p:sp>
          <p:nvSpPr>
            <p:cNvPr id="5" name="Freeform 5"/>
            <p:cNvSpPr/>
            <p:nvPr/>
          </p:nvSpPr>
          <p:spPr>
            <a:xfrm>
              <a:off x="0" y="0"/>
              <a:ext cx="5487129" cy="1330907"/>
            </a:xfrm>
            <a:custGeom>
              <a:avLst/>
              <a:gdLst/>
              <a:ahLst/>
              <a:cxnLst/>
              <a:rect l="l" t="t" r="r" b="b"/>
              <a:pathLst>
                <a:path w="5487129" h="1330907">
                  <a:moveTo>
                    <a:pt x="0" y="0"/>
                  </a:moveTo>
                  <a:lnTo>
                    <a:pt x="5487129" y="0"/>
                  </a:lnTo>
                  <a:lnTo>
                    <a:pt x="5487129" y="1330907"/>
                  </a:lnTo>
                  <a:lnTo>
                    <a:pt x="0" y="1330907"/>
                  </a:lnTo>
                  <a:close/>
                </a:path>
              </a:pathLst>
            </a:custGeom>
            <a:solidFill>
              <a:srgbClr val="F7F6EE"/>
            </a:solidFill>
          </p:spPr>
          <p:txBody>
            <a:bodyPr/>
            <a:lstStyle/>
            <a:p>
              <a:endParaRPr lang="en-CA"/>
            </a:p>
          </p:txBody>
        </p:sp>
      </p:grpSp>
      <p:sp>
        <p:nvSpPr>
          <p:cNvPr id="6" name="Freeform 6"/>
          <p:cNvSpPr/>
          <p:nvPr/>
        </p:nvSpPr>
        <p:spPr>
          <a:xfrm>
            <a:off x="11197112" y="811056"/>
            <a:ext cx="6062188" cy="4130858"/>
          </a:xfrm>
          <a:custGeom>
            <a:avLst/>
            <a:gdLst/>
            <a:ahLst/>
            <a:cxnLst/>
            <a:rect l="l" t="t" r="r" b="b"/>
            <a:pathLst>
              <a:path w="6062188" h="4130858">
                <a:moveTo>
                  <a:pt x="0" y="0"/>
                </a:moveTo>
                <a:lnTo>
                  <a:pt x="6062188" y="0"/>
                </a:lnTo>
                <a:lnTo>
                  <a:pt x="6062188" y="4130858"/>
                </a:lnTo>
                <a:lnTo>
                  <a:pt x="0" y="4130858"/>
                </a:lnTo>
                <a:lnTo>
                  <a:pt x="0" y="0"/>
                </a:lnTo>
                <a:close/>
              </a:path>
            </a:pathLst>
          </a:custGeom>
          <a:blipFill>
            <a:blip r:embed="rId6"/>
            <a:stretch>
              <a:fillRect l="-17051" r="-10044" b="-4916"/>
            </a:stretch>
          </a:blipFill>
        </p:spPr>
        <p:txBody>
          <a:bodyPr/>
          <a:lstStyle/>
          <a:p>
            <a:endParaRPr lang="en-CA"/>
          </a:p>
        </p:txBody>
      </p:sp>
      <p:sp>
        <p:nvSpPr>
          <p:cNvPr id="7" name="TextBox 7"/>
          <p:cNvSpPr txBox="1"/>
          <p:nvPr/>
        </p:nvSpPr>
        <p:spPr>
          <a:xfrm>
            <a:off x="1028700" y="447675"/>
            <a:ext cx="8115300" cy="1111250"/>
          </a:xfrm>
          <a:prstGeom prst="rect">
            <a:avLst/>
          </a:prstGeom>
        </p:spPr>
        <p:txBody>
          <a:bodyPr lIns="0" tIns="0" rIns="0" bIns="0" rtlCol="0" anchor="t">
            <a:spAutoFit/>
          </a:bodyPr>
          <a:lstStyle/>
          <a:p>
            <a:pPr>
              <a:lnSpc>
                <a:spcPts val="9100"/>
              </a:lnSpc>
              <a:spcBef>
                <a:spcPct val="0"/>
              </a:spcBef>
            </a:pPr>
            <a:r>
              <a:rPr lang="en-US" sz="6499" dirty="0">
                <a:solidFill>
                  <a:srgbClr val="2156CF"/>
                </a:solidFill>
                <a:effectLst>
                  <a:outerShdw blurRad="76200" dist="76200" dir="2700000" algn="tl" rotWithShape="0">
                    <a:schemeClr val="bg1">
                      <a:lumMod val="75000"/>
                    </a:schemeClr>
                  </a:outerShdw>
                </a:effectLst>
                <a:latin typeface="Gibson 1"/>
              </a:rPr>
              <a:t>Online Fundraising</a:t>
            </a:r>
          </a:p>
        </p:txBody>
      </p:sp>
      <p:sp>
        <p:nvSpPr>
          <p:cNvPr id="8" name="TextBox 8"/>
          <p:cNvSpPr txBox="1"/>
          <p:nvPr/>
        </p:nvSpPr>
        <p:spPr>
          <a:xfrm>
            <a:off x="1038225" y="1425575"/>
            <a:ext cx="9248775" cy="769620"/>
          </a:xfrm>
          <a:prstGeom prst="rect">
            <a:avLst/>
          </a:prstGeom>
        </p:spPr>
        <p:txBody>
          <a:bodyPr lIns="0" tIns="0" rIns="0" bIns="0" rtlCol="0" anchor="t">
            <a:spAutoFit/>
          </a:bodyPr>
          <a:lstStyle/>
          <a:p>
            <a:pPr marL="0" lvl="0" indent="0" algn="l">
              <a:lnSpc>
                <a:spcPts val="5880"/>
              </a:lnSpc>
              <a:spcBef>
                <a:spcPct val="0"/>
              </a:spcBef>
            </a:pPr>
            <a:r>
              <a:rPr lang="en-US" sz="4200" u="none" strike="noStrike" dirty="0">
                <a:solidFill>
                  <a:srgbClr val="ED2626"/>
                </a:solidFill>
                <a:latin typeface="Boyrun"/>
              </a:rPr>
              <a:t>BENEFITS OF ONLINE FUNDRAISING</a:t>
            </a:r>
          </a:p>
        </p:txBody>
      </p:sp>
      <p:sp>
        <p:nvSpPr>
          <p:cNvPr id="9" name="TextBox 9"/>
          <p:cNvSpPr txBox="1"/>
          <p:nvPr/>
        </p:nvSpPr>
        <p:spPr>
          <a:xfrm>
            <a:off x="1038225" y="2198714"/>
            <a:ext cx="10000134" cy="2336537"/>
          </a:xfrm>
          <a:prstGeom prst="rect">
            <a:avLst/>
          </a:prstGeom>
        </p:spPr>
        <p:txBody>
          <a:bodyPr lIns="0" tIns="0" rIns="0" bIns="0" rtlCol="0" anchor="t">
            <a:spAutoFit/>
          </a:bodyPr>
          <a:lstStyle/>
          <a:p>
            <a:pPr marL="647699" lvl="1" indent="-323850">
              <a:lnSpc>
                <a:spcPts val="4199"/>
              </a:lnSpc>
              <a:buFont typeface="Arial"/>
              <a:buChar char="•"/>
            </a:pPr>
            <a:r>
              <a:rPr lang="en-US" sz="2999" dirty="0">
                <a:solidFill>
                  <a:srgbClr val="002E52"/>
                </a:solidFill>
                <a:latin typeface="Gibson 3"/>
              </a:rPr>
              <a:t>Supporters receive their </a:t>
            </a:r>
            <a:r>
              <a:rPr lang="en-US" sz="2999" dirty="0">
                <a:solidFill>
                  <a:srgbClr val="ED2626"/>
                </a:solidFill>
                <a:latin typeface="Gibson 3"/>
              </a:rPr>
              <a:t>tax receipt</a:t>
            </a:r>
            <a:r>
              <a:rPr lang="en-US" sz="2999" dirty="0">
                <a:solidFill>
                  <a:srgbClr val="ED2754"/>
                </a:solidFill>
                <a:latin typeface="Gibson 3"/>
              </a:rPr>
              <a:t> </a:t>
            </a:r>
            <a:r>
              <a:rPr lang="en-US" sz="2999" dirty="0">
                <a:solidFill>
                  <a:srgbClr val="002E52"/>
                </a:solidFill>
                <a:latin typeface="Gibson 3"/>
              </a:rPr>
              <a:t>via email immediately after donating</a:t>
            </a:r>
          </a:p>
          <a:p>
            <a:pPr marL="647699" lvl="1" indent="-323850">
              <a:lnSpc>
                <a:spcPts val="5249"/>
              </a:lnSpc>
              <a:buFont typeface="Arial"/>
              <a:buChar char="•"/>
            </a:pPr>
            <a:r>
              <a:rPr lang="en-US" sz="2999" dirty="0">
                <a:solidFill>
                  <a:srgbClr val="002E52"/>
                </a:solidFill>
                <a:latin typeface="Gibson 3"/>
              </a:rPr>
              <a:t>Allows fundraisers to reach more people in their network</a:t>
            </a:r>
          </a:p>
          <a:p>
            <a:pPr marL="647699" lvl="1" indent="-323850" algn="l">
              <a:lnSpc>
                <a:spcPts val="5249"/>
              </a:lnSpc>
              <a:buFont typeface="Arial"/>
              <a:buChar char="•"/>
            </a:pPr>
            <a:r>
              <a:rPr lang="en-US" sz="2999" dirty="0">
                <a:solidFill>
                  <a:srgbClr val="002E52"/>
                </a:solidFill>
                <a:latin typeface="Gibson 3"/>
              </a:rPr>
              <a:t>Lower administrative costs and environmental impact</a:t>
            </a:r>
          </a:p>
        </p:txBody>
      </p:sp>
      <p:sp>
        <p:nvSpPr>
          <p:cNvPr id="10" name="TextBox 10"/>
          <p:cNvSpPr txBox="1"/>
          <p:nvPr/>
        </p:nvSpPr>
        <p:spPr>
          <a:xfrm>
            <a:off x="1753486" y="5475412"/>
            <a:ext cx="8375088" cy="793743"/>
          </a:xfrm>
          <a:prstGeom prst="rect">
            <a:avLst/>
          </a:prstGeom>
        </p:spPr>
        <p:txBody>
          <a:bodyPr lIns="0" tIns="0" rIns="0" bIns="0" rtlCol="0" anchor="t">
            <a:spAutoFit/>
          </a:bodyPr>
          <a:lstStyle/>
          <a:p>
            <a:pPr>
              <a:lnSpc>
                <a:spcPts val="6999"/>
              </a:lnSpc>
              <a:spcBef>
                <a:spcPct val="0"/>
              </a:spcBef>
            </a:pPr>
            <a:r>
              <a:rPr lang="en-US" sz="4800" dirty="0">
                <a:solidFill>
                  <a:srgbClr val="2156CF"/>
                </a:solidFill>
                <a:effectLst>
                  <a:outerShdw blurRad="76200" dist="76200" dir="2700000" algn="tl" rotWithShape="0">
                    <a:schemeClr val="bg1">
                      <a:lumMod val="75000"/>
                    </a:schemeClr>
                  </a:outerShdw>
                </a:effectLst>
                <a:latin typeface="Boyrun"/>
              </a:rPr>
              <a:t>YOUR SCHOOL FUNDRAISING LINK</a:t>
            </a:r>
          </a:p>
        </p:txBody>
      </p:sp>
      <p:sp>
        <p:nvSpPr>
          <p:cNvPr id="11" name="TextBox 11"/>
          <p:cNvSpPr txBox="1"/>
          <p:nvPr/>
        </p:nvSpPr>
        <p:spPr>
          <a:xfrm>
            <a:off x="1758249" y="6363556"/>
            <a:ext cx="14790552" cy="2705100"/>
          </a:xfrm>
          <a:prstGeom prst="rect">
            <a:avLst/>
          </a:prstGeom>
        </p:spPr>
        <p:txBody>
          <a:bodyPr lIns="0" tIns="0" rIns="0" bIns="0" rtlCol="0" anchor="t">
            <a:spAutoFit/>
          </a:bodyPr>
          <a:lstStyle/>
          <a:p>
            <a:pPr marL="647699" lvl="1" indent="-323850" algn="l">
              <a:lnSpc>
                <a:spcPts val="5249"/>
              </a:lnSpc>
              <a:buFont typeface="Arial"/>
              <a:buChar char="•"/>
            </a:pPr>
            <a:r>
              <a:rPr lang="en-US" sz="2999">
                <a:solidFill>
                  <a:srgbClr val="002E52"/>
                </a:solidFill>
                <a:latin typeface="Gibson 3"/>
              </a:rPr>
              <a:t>Open your s</a:t>
            </a:r>
            <a:r>
              <a:rPr lang="en-US" sz="2999" u="none">
                <a:solidFill>
                  <a:srgbClr val="002E52"/>
                </a:solidFill>
                <a:latin typeface="Gibson 3"/>
              </a:rPr>
              <a:t>chool fundraising link</a:t>
            </a:r>
          </a:p>
          <a:p>
            <a:pPr marL="1511295" lvl="2" indent="-503765" algn="l">
              <a:lnSpc>
                <a:spcPts val="6124"/>
              </a:lnSpc>
              <a:buFont typeface="Arial"/>
              <a:buChar char="⚬"/>
            </a:pPr>
            <a:r>
              <a:rPr lang="en-US" sz="3499" u="none">
                <a:solidFill>
                  <a:srgbClr val="ED2754"/>
                </a:solidFill>
                <a:latin typeface="Boyrun"/>
              </a:rPr>
              <a:t>OR search for your school on our website!</a:t>
            </a:r>
          </a:p>
          <a:p>
            <a:pPr marL="647699" lvl="1" indent="-323850" algn="l">
              <a:lnSpc>
                <a:spcPts val="5249"/>
              </a:lnSpc>
              <a:buFont typeface="Arial"/>
              <a:buChar char="•"/>
            </a:pPr>
            <a:r>
              <a:rPr lang="en-US" sz="2999" u="none">
                <a:solidFill>
                  <a:srgbClr val="002E52"/>
                </a:solidFill>
                <a:latin typeface="Gibson 3"/>
              </a:rPr>
              <a:t>Share your school fundraising link with your students, staff, and school community!</a:t>
            </a:r>
          </a:p>
          <a:p>
            <a:pPr marL="647699" lvl="1" indent="-323850" algn="l">
              <a:lnSpc>
                <a:spcPts val="5249"/>
              </a:lnSpc>
              <a:buFont typeface="Arial"/>
              <a:buChar char="•"/>
            </a:pPr>
            <a:r>
              <a:rPr lang="en-US" sz="2999" u="none">
                <a:solidFill>
                  <a:srgbClr val="002E52"/>
                </a:solidFill>
                <a:latin typeface="Gibson 3"/>
              </a:rPr>
              <a:t> Want to go the extra mile? Log in to personalize the page with photos and more!</a:t>
            </a:r>
          </a:p>
        </p:txBody>
      </p:sp>
      <p:pic>
        <p:nvPicPr>
          <p:cNvPr id="13" name="Slide+8+-_out">
            <a:hlinkClick r:id="" action="ppaction://media"/>
            <a:extLst>
              <a:ext uri="{FF2B5EF4-FFF2-40B4-BE49-F238E27FC236}">
                <a16:creationId xmlns:a16="http://schemas.microsoft.com/office/drawing/2014/main" id="{96D4E9E6-B3EB-B3B4-55FD-AE769FCB3B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7341" y="811056"/>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500" advClick="0" advTm="66000">
        <p14:reveal/>
      </p:transition>
    </mc:Choice>
    <mc:Fallback>
      <p:transition spd="slow" advClick="0" advTm="6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80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7755"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0" y="0"/>
            <a:ext cx="10287000" cy="10287000"/>
          </a:xfrm>
          <a:custGeom>
            <a:avLst/>
            <a:gdLst/>
            <a:ahLst/>
            <a:cxnLst/>
            <a:rect l="l" t="t" r="r" b="b"/>
            <a:pathLst>
              <a:path w="10287000" h="10287000">
                <a:moveTo>
                  <a:pt x="10287000" y="10287000"/>
                </a:moveTo>
                <a:lnTo>
                  <a:pt x="0" y="10287000"/>
                </a:lnTo>
                <a:lnTo>
                  <a:pt x="0" y="0"/>
                </a:lnTo>
                <a:lnTo>
                  <a:pt x="10287000" y="0"/>
                </a:lnTo>
                <a:lnTo>
                  <a:pt x="10287000" y="1028700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3" name="Freeform 3"/>
          <p:cNvSpPr/>
          <p:nvPr/>
        </p:nvSpPr>
        <p:spPr>
          <a:xfrm rot="5400000" flipH="1">
            <a:off x="10277475" y="0"/>
            <a:ext cx="10287000" cy="10287000"/>
          </a:xfrm>
          <a:custGeom>
            <a:avLst/>
            <a:gdLst/>
            <a:ahLst/>
            <a:cxnLst/>
            <a:rect l="l" t="t" r="r" b="b"/>
            <a:pathLst>
              <a:path w="10287000" h="10287000">
                <a:moveTo>
                  <a:pt x="10287000" y="0"/>
                </a:moveTo>
                <a:lnTo>
                  <a:pt x="0" y="0"/>
                </a:lnTo>
                <a:lnTo>
                  <a:pt x="0" y="10287000"/>
                </a:lnTo>
                <a:lnTo>
                  <a:pt x="10287000" y="10287000"/>
                </a:lnTo>
                <a:lnTo>
                  <a:pt x="102870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grpSp>
        <p:nvGrpSpPr>
          <p:cNvPr id="4" name="Group 4"/>
          <p:cNvGrpSpPr/>
          <p:nvPr/>
        </p:nvGrpSpPr>
        <p:grpSpPr>
          <a:xfrm>
            <a:off x="1032272" y="5839010"/>
            <a:ext cx="16225837" cy="3419290"/>
            <a:chOff x="0" y="0"/>
            <a:chExt cx="6315661" cy="1330907"/>
          </a:xfrm>
        </p:grpSpPr>
        <p:sp>
          <p:nvSpPr>
            <p:cNvPr id="5" name="Freeform 5"/>
            <p:cNvSpPr/>
            <p:nvPr/>
          </p:nvSpPr>
          <p:spPr>
            <a:xfrm>
              <a:off x="0" y="0"/>
              <a:ext cx="6315661" cy="1330907"/>
            </a:xfrm>
            <a:custGeom>
              <a:avLst/>
              <a:gdLst/>
              <a:ahLst/>
              <a:cxnLst/>
              <a:rect l="l" t="t" r="r" b="b"/>
              <a:pathLst>
                <a:path w="6315661" h="1330907">
                  <a:moveTo>
                    <a:pt x="0" y="0"/>
                  </a:moveTo>
                  <a:lnTo>
                    <a:pt x="6315661" y="0"/>
                  </a:lnTo>
                  <a:lnTo>
                    <a:pt x="6315661" y="1330907"/>
                  </a:lnTo>
                  <a:lnTo>
                    <a:pt x="0" y="1330907"/>
                  </a:lnTo>
                  <a:close/>
                </a:path>
              </a:pathLst>
            </a:custGeom>
            <a:solidFill>
              <a:srgbClr val="F7F6EE"/>
            </a:solidFill>
          </p:spPr>
          <p:txBody>
            <a:bodyPr/>
            <a:lstStyle/>
            <a:p>
              <a:endParaRPr lang="en-CA"/>
            </a:p>
          </p:txBody>
        </p:sp>
      </p:grpSp>
      <p:sp>
        <p:nvSpPr>
          <p:cNvPr id="6" name="TextBox 6"/>
          <p:cNvSpPr txBox="1"/>
          <p:nvPr/>
        </p:nvSpPr>
        <p:spPr>
          <a:xfrm>
            <a:off x="1481133" y="6678997"/>
            <a:ext cx="12541181" cy="2276475"/>
          </a:xfrm>
          <a:prstGeom prst="rect">
            <a:avLst/>
          </a:prstGeom>
        </p:spPr>
        <p:txBody>
          <a:bodyPr lIns="0" tIns="0" rIns="0" bIns="0" rtlCol="0" anchor="t">
            <a:spAutoFit/>
          </a:bodyPr>
          <a:lstStyle/>
          <a:p>
            <a:pPr marL="647700" lvl="1" indent="-323850" algn="l">
              <a:lnSpc>
                <a:spcPts val="4500"/>
              </a:lnSpc>
              <a:buFont typeface="Arial"/>
              <a:buChar char="•"/>
            </a:pPr>
            <a:r>
              <a:rPr lang="en-US" sz="3000">
                <a:solidFill>
                  <a:srgbClr val="002E52"/>
                </a:solidFill>
                <a:latin typeface="Gibson 3"/>
              </a:rPr>
              <a:t>Open your s</a:t>
            </a:r>
            <a:r>
              <a:rPr lang="en-US" sz="3000" u="none">
                <a:solidFill>
                  <a:srgbClr val="002E52"/>
                </a:solidFill>
                <a:latin typeface="Gibson 3"/>
              </a:rPr>
              <a:t>chool fundraising link</a:t>
            </a:r>
          </a:p>
          <a:p>
            <a:pPr marL="1295400" lvl="2" indent="-431800" algn="l">
              <a:lnSpc>
                <a:spcPts val="4500"/>
              </a:lnSpc>
              <a:buFont typeface="Arial"/>
              <a:buChar char="⚬"/>
            </a:pPr>
            <a:r>
              <a:rPr lang="en-US" sz="3000" u="none">
                <a:solidFill>
                  <a:srgbClr val="ED2754"/>
                </a:solidFill>
                <a:latin typeface="Boyrun"/>
              </a:rPr>
              <a:t>OR search for your school on our website!</a:t>
            </a:r>
          </a:p>
          <a:p>
            <a:pPr marL="647700" lvl="1" indent="-323850" algn="l">
              <a:lnSpc>
                <a:spcPts val="4500"/>
              </a:lnSpc>
              <a:buFont typeface="Arial"/>
              <a:buChar char="•"/>
            </a:pPr>
            <a:r>
              <a:rPr lang="en-US" sz="3000" u="none">
                <a:solidFill>
                  <a:srgbClr val="002E52"/>
                </a:solidFill>
                <a:latin typeface="Gibson 3"/>
              </a:rPr>
              <a:t>Accept the waiver and fill out registration form</a:t>
            </a:r>
          </a:p>
          <a:p>
            <a:pPr marL="647700" lvl="1" indent="-323850" algn="l">
              <a:lnSpc>
                <a:spcPts val="4500"/>
              </a:lnSpc>
              <a:buFont typeface="Arial"/>
              <a:buChar char="•"/>
            </a:pPr>
            <a:r>
              <a:rPr lang="en-US" sz="3000" u="none">
                <a:solidFill>
                  <a:srgbClr val="002E52"/>
                </a:solidFill>
                <a:latin typeface="Gibson 3"/>
              </a:rPr>
              <a:t>Share your personal fundraising link with friends and family!</a:t>
            </a:r>
          </a:p>
        </p:txBody>
      </p:sp>
      <p:sp>
        <p:nvSpPr>
          <p:cNvPr id="7" name="TextBox 7"/>
          <p:cNvSpPr txBox="1"/>
          <p:nvPr/>
        </p:nvSpPr>
        <p:spPr>
          <a:xfrm>
            <a:off x="1450365" y="5939721"/>
            <a:ext cx="10638834" cy="793743"/>
          </a:xfrm>
          <a:prstGeom prst="rect">
            <a:avLst/>
          </a:prstGeom>
        </p:spPr>
        <p:txBody>
          <a:bodyPr lIns="0" tIns="0" rIns="0" bIns="0" rtlCol="0" anchor="t">
            <a:spAutoFit/>
          </a:bodyPr>
          <a:lstStyle/>
          <a:p>
            <a:pPr lvl="0" indent="0">
              <a:lnSpc>
                <a:spcPts val="6999"/>
              </a:lnSpc>
              <a:spcBef>
                <a:spcPct val="0"/>
              </a:spcBef>
            </a:pPr>
            <a:r>
              <a:rPr lang="en-US" sz="4800" dirty="0">
                <a:solidFill>
                  <a:srgbClr val="2156CF"/>
                </a:solidFill>
                <a:effectLst>
                  <a:outerShdw blurRad="76200" dist="76200" dir="2700000" algn="tl" rotWithShape="0">
                    <a:schemeClr val="bg1">
                      <a:lumMod val="85000"/>
                    </a:schemeClr>
                  </a:outerShdw>
                </a:effectLst>
                <a:latin typeface="Boyrun"/>
              </a:rPr>
              <a:t>STUDENT/CLASSROOM LINKS</a:t>
            </a:r>
          </a:p>
        </p:txBody>
      </p:sp>
      <p:sp>
        <p:nvSpPr>
          <p:cNvPr id="8" name="TextBox 8"/>
          <p:cNvSpPr txBox="1"/>
          <p:nvPr/>
        </p:nvSpPr>
        <p:spPr>
          <a:xfrm>
            <a:off x="1028700" y="9277350"/>
            <a:ext cx="16230600" cy="635000"/>
          </a:xfrm>
          <a:prstGeom prst="rect">
            <a:avLst/>
          </a:prstGeom>
        </p:spPr>
        <p:txBody>
          <a:bodyPr lIns="0" tIns="0" rIns="0" bIns="0" rtlCol="0" anchor="t">
            <a:spAutoFit/>
          </a:bodyPr>
          <a:lstStyle/>
          <a:p>
            <a:pPr algn="ctr">
              <a:lnSpc>
                <a:spcPts val="4899"/>
              </a:lnSpc>
            </a:pPr>
            <a:r>
              <a:rPr lang="en-US" sz="3499">
                <a:solidFill>
                  <a:srgbClr val="FFFFFF"/>
                </a:solidFill>
                <a:latin typeface="Boyrun"/>
              </a:rPr>
              <a:t>Individual fundraising pages contribute directly to your school's overall Online Fundraising!</a:t>
            </a:r>
          </a:p>
        </p:txBody>
      </p:sp>
      <p:sp>
        <p:nvSpPr>
          <p:cNvPr id="9" name="TextBox 9"/>
          <p:cNvSpPr txBox="1"/>
          <p:nvPr/>
        </p:nvSpPr>
        <p:spPr>
          <a:xfrm>
            <a:off x="1028700" y="438150"/>
            <a:ext cx="8115300" cy="1075294"/>
          </a:xfrm>
          <a:prstGeom prst="rect">
            <a:avLst/>
          </a:prstGeom>
        </p:spPr>
        <p:txBody>
          <a:bodyPr lIns="0" tIns="0" rIns="0" bIns="0" rtlCol="0" anchor="t">
            <a:spAutoFit/>
          </a:bodyPr>
          <a:lstStyle/>
          <a:p>
            <a:pPr marL="0" lvl="0" indent="0" algn="l">
              <a:lnSpc>
                <a:spcPts val="9100"/>
              </a:lnSpc>
              <a:spcBef>
                <a:spcPct val="0"/>
              </a:spcBef>
            </a:pPr>
            <a:r>
              <a:rPr lang="en-US" sz="6499" dirty="0">
                <a:solidFill>
                  <a:srgbClr val="2156CF"/>
                </a:solidFill>
                <a:effectLst>
                  <a:outerShdw blurRad="76200" dist="76200" dir="2700000" algn="tl" rotWithShape="0">
                    <a:schemeClr val="bg1">
                      <a:lumMod val="75000"/>
                    </a:schemeClr>
                  </a:outerShdw>
                </a:effectLst>
                <a:latin typeface="Gibson 1"/>
              </a:rPr>
              <a:t>Online Fundraising</a:t>
            </a:r>
          </a:p>
        </p:txBody>
      </p:sp>
      <p:sp>
        <p:nvSpPr>
          <p:cNvPr id="10" name="TextBox 10"/>
          <p:cNvSpPr txBox="1"/>
          <p:nvPr/>
        </p:nvSpPr>
        <p:spPr>
          <a:xfrm>
            <a:off x="1033463" y="1425575"/>
            <a:ext cx="10000134" cy="769620"/>
          </a:xfrm>
          <a:prstGeom prst="rect">
            <a:avLst/>
          </a:prstGeom>
        </p:spPr>
        <p:txBody>
          <a:bodyPr lIns="0" tIns="0" rIns="0" bIns="0" rtlCol="0" anchor="t">
            <a:spAutoFit/>
          </a:bodyPr>
          <a:lstStyle/>
          <a:p>
            <a:pPr marL="0" lvl="0" indent="0" algn="l">
              <a:lnSpc>
                <a:spcPts val="5880"/>
              </a:lnSpc>
              <a:spcBef>
                <a:spcPct val="0"/>
              </a:spcBef>
            </a:pPr>
            <a:r>
              <a:rPr lang="en-US" sz="4200" u="none" strike="noStrike">
                <a:solidFill>
                  <a:srgbClr val="ED2626"/>
                </a:solidFill>
                <a:latin typeface="Boyrun"/>
              </a:rPr>
              <a:t>SETTING UP INDIVIDUAL FUNDRAISING PAGES</a:t>
            </a:r>
          </a:p>
        </p:txBody>
      </p:sp>
      <p:sp>
        <p:nvSpPr>
          <p:cNvPr id="11" name="TextBox 11"/>
          <p:cNvSpPr txBox="1"/>
          <p:nvPr/>
        </p:nvSpPr>
        <p:spPr>
          <a:xfrm>
            <a:off x="1032272" y="2189189"/>
            <a:ext cx="16225837" cy="1590675"/>
          </a:xfrm>
          <a:prstGeom prst="rect">
            <a:avLst/>
          </a:prstGeom>
        </p:spPr>
        <p:txBody>
          <a:bodyPr lIns="0" tIns="0" rIns="0" bIns="0" rtlCol="0" anchor="t">
            <a:spAutoFit/>
          </a:bodyPr>
          <a:lstStyle/>
          <a:p>
            <a:pPr marL="647700" lvl="1" indent="-323850">
              <a:lnSpc>
                <a:spcPts val="4200"/>
              </a:lnSpc>
              <a:buFont typeface="Arial"/>
              <a:buChar char="•"/>
            </a:pPr>
            <a:r>
              <a:rPr lang="en-US" sz="3000">
                <a:solidFill>
                  <a:srgbClr val="002E52"/>
                </a:solidFill>
                <a:latin typeface="Gibson 3"/>
              </a:rPr>
              <a:t>Encourage students to earn </a:t>
            </a:r>
            <a:r>
              <a:rPr lang="en-US" sz="3000">
                <a:solidFill>
                  <a:srgbClr val="ED2626"/>
                </a:solidFill>
                <a:latin typeface="Gibson 3"/>
              </a:rPr>
              <a:t>Badges</a:t>
            </a:r>
            <a:r>
              <a:rPr lang="en-US" sz="3000">
                <a:solidFill>
                  <a:srgbClr val="002E52"/>
                </a:solidFill>
                <a:latin typeface="Gibson 3"/>
              </a:rPr>
              <a:t> as they reach fundraising milestones</a:t>
            </a:r>
          </a:p>
          <a:p>
            <a:pPr marL="647700" lvl="1" indent="-323850">
              <a:lnSpc>
                <a:spcPts val="4200"/>
              </a:lnSpc>
              <a:buFont typeface="Arial"/>
              <a:buChar char="•"/>
            </a:pPr>
            <a:r>
              <a:rPr lang="en-US" sz="3000">
                <a:solidFill>
                  <a:srgbClr val="002E52"/>
                </a:solidFill>
                <a:latin typeface="Gibson 3"/>
              </a:rPr>
              <a:t>Empower students to develop an interest and understanding of philanthropic efforts</a:t>
            </a:r>
          </a:p>
          <a:p>
            <a:pPr marL="647699" lvl="1" indent="-323850" algn="l">
              <a:lnSpc>
                <a:spcPts val="4199"/>
              </a:lnSpc>
              <a:buFont typeface="Arial"/>
              <a:buChar char="•"/>
            </a:pPr>
            <a:r>
              <a:rPr lang="en-US" sz="2999">
                <a:solidFill>
                  <a:srgbClr val="002E52"/>
                </a:solidFill>
                <a:latin typeface="Gibson 3"/>
              </a:rPr>
              <a:t>Helps reach a wider network than school-focused fundraising</a:t>
            </a:r>
          </a:p>
        </p:txBody>
      </p:sp>
      <p:grpSp>
        <p:nvGrpSpPr>
          <p:cNvPr id="12" name="Group 12"/>
          <p:cNvGrpSpPr/>
          <p:nvPr/>
        </p:nvGrpSpPr>
        <p:grpSpPr>
          <a:xfrm>
            <a:off x="3311585" y="3903364"/>
            <a:ext cx="11667211" cy="1812145"/>
            <a:chOff x="0" y="0"/>
            <a:chExt cx="15556281" cy="2416194"/>
          </a:xfrm>
        </p:grpSpPr>
        <p:sp>
          <p:nvSpPr>
            <p:cNvPr id="13" name="Freeform 13"/>
            <p:cNvSpPr/>
            <p:nvPr/>
          </p:nvSpPr>
          <p:spPr>
            <a:xfrm>
              <a:off x="0" y="0"/>
              <a:ext cx="2114732" cy="2416194"/>
            </a:xfrm>
            <a:custGeom>
              <a:avLst/>
              <a:gdLst/>
              <a:ahLst/>
              <a:cxnLst/>
              <a:rect l="l" t="t" r="r" b="b"/>
              <a:pathLst>
                <a:path w="2114732" h="2416194">
                  <a:moveTo>
                    <a:pt x="0" y="0"/>
                  </a:moveTo>
                  <a:lnTo>
                    <a:pt x="2114732" y="0"/>
                  </a:lnTo>
                  <a:lnTo>
                    <a:pt x="2114732" y="2416194"/>
                  </a:lnTo>
                  <a:lnTo>
                    <a:pt x="0" y="2416194"/>
                  </a:lnTo>
                  <a:lnTo>
                    <a:pt x="0" y="0"/>
                  </a:lnTo>
                  <a:close/>
                </a:path>
              </a:pathLst>
            </a:custGeom>
            <a:blipFill>
              <a:blip r:embed="rId6"/>
              <a:stretch>
                <a:fillRect/>
              </a:stretch>
            </a:blipFill>
          </p:spPr>
          <p:txBody>
            <a:bodyPr/>
            <a:lstStyle/>
            <a:p>
              <a:endParaRPr lang="en-CA"/>
            </a:p>
          </p:txBody>
        </p:sp>
        <p:sp>
          <p:nvSpPr>
            <p:cNvPr id="14" name="Freeform 14"/>
            <p:cNvSpPr/>
            <p:nvPr/>
          </p:nvSpPr>
          <p:spPr>
            <a:xfrm>
              <a:off x="2673340" y="0"/>
              <a:ext cx="2114732" cy="2416194"/>
            </a:xfrm>
            <a:custGeom>
              <a:avLst/>
              <a:gdLst/>
              <a:ahLst/>
              <a:cxnLst/>
              <a:rect l="l" t="t" r="r" b="b"/>
              <a:pathLst>
                <a:path w="2114732" h="2416194">
                  <a:moveTo>
                    <a:pt x="0" y="0"/>
                  </a:moveTo>
                  <a:lnTo>
                    <a:pt x="2114732" y="0"/>
                  </a:lnTo>
                  <a:lnTo>
                    <a:pt x="2114732" y="2416194"/>
                  </a:lnTo>
                  <a:lnTo>
                    <a:pt x="0" y="2416194"/>
                  </a:lnTo>
                  <a:lnTo>
                    <a:pt x="0" y="0"/>
                  </a:lnTo>
                  <a:close/>
                </a:path>
              </a:pathLst>
            </a:custGeom>
            <a:blipFill>
              <a:blip r:embed="rId7"/>
              <a:stretch>
                <a:fillRect/>
              </a:stretch>
            </a:blipFill>
          </p:spPr>
          <p:txBody>
            <a:bodyPr/>
            <a:lstStyle/>
            <a:p>
              <a:endParaRPr lang="en-CA"/>
            </a:p>
          </p:txBody>
        </p:sp>
        <p:sp>
          <p:nvSpPr>
            <p:cNvPr id="15" name="Freeform 15"/>
            <p:cNvSpPr/>
            <p:nvPr/>
          </p:nvSpPr>
          <p:spPr>
            <a:xfrm>
              <a:off x="5346679" y="4164"/>
              <a:ext cx="2147926" cy="2407866"/>
            </a:xfrm>
            <a:custGeom>
              <a:avLst/>
              <a:gdLst/>
              <a:ahLst/>
              <a:cxnLst/>
              <a:rect l="l" t="t" r="r" b="b"/>
              <a:pathLst>
                <a:path w="2147926" h="2407866">
                  <a:moveTo>
                    <a:pt x="0" y="0"/>
                  </a:moveTo>
                  <a:lnTo>
                    <a:pt x="2147926" y="0"/>
                  </a:lnTo>
                  <a:lnTo>
                    <a:pt x="2147926" y="2407866"/>
                  </a:lnTo>
                  <a:lnTo>
                    <a:pt x="0" y="2407866"/>
                  </a:lnTo>
                  <a:lnTo>
                    <a:pt x="0" y="0"/>
                  </a:lnTo>
                  <a:close/>
                </a:path>
              </a:pathLst>
            </a:custGeom>
            <a:blipFill>
              <a:blip r:embed="rId8"/>
              <a:stretch>
                <a:fillRect/>
              </a:stretch>
            </a:blipFill>
          </p:spPr>
          <p:txBody>
            <a:bodyPr/>
            <a:lstStyle/>
            <a:p>
              <a:endParaRPr lang="en-CA"/>
            </a:p>
          </p:txBody>
        </p:sp>
        <p:sp>
          <p:nvSpPr>
            <p:cNvPr id="16" name="Freeform 16"/>
            <p:cNvSpPr/>
            <p:nvPr/>
          </p:nvSpPr>
          <p:spPr>
            <a:xfrm>
              <a:off x="8053213" y="0"/>
              <a:ext cx="2114732" cy="2416194"/>
            </a:xfrm>
            <a:custGeom>
              <a:avLst/>
              <a:gdLst/>
              <a:ahLst/>
              <a:cxnLst/>
              <a:rect l="l" t="t" r="r" b="b"/>
              <a:pathLst>
                <a:path w="2114732" h="2416194">
                  <a:moveTo>
                    <a:pt x="0" y="0"/>
                  </a:moveTo>
                  <a:lnTo>
                    <a:pt x="2114732" y="0"/>
                  </a:lnTo>
                  <a:lnTo>
                    <a:pt x="2114732" y="2416194"/>
                  </a:lnTo>
                  <a:lnTo>
                    <a:pt x="0" y="2416194"/>
                  </a:lnTo>
                  <a:lnTo>
                    <a:pt x="0" y="0"/>
                  </a:lnTo>
                  <a:close/>
                </a:path>
              </a:pathLst>
            </a:custGeom>
            <a:blipFill>
              <a:blip r:embed="rId9"/>
              <a:stretch>
                <a:fillRect/>
              </a:stretch>
            </a:blipFill>
          </p:spPr>
          <p:txBody>
            <a:bodyPr/>
            <a:lstStyle/>
            <a:p>
              <a:endParaRPr lang="en-CA"/>
            </a:p>
          </p:txBody>
        </p:sp>
        <p:sp>
          <p:nvSpPr>
            <p:cNvPr id="17" name="Freeform 17"/>
            <p:cNvSpPr/>
            <p:nvPr/>
          </p:nvSpPr>
          <p:spPr>
            <a:xfrm>
              <a:off x="10726553" y="6025"/>
              <a:ext cx="2156388" cy="2404143"/>
            </a:xfrm>
            <a:custGeom>
              <a:avLst/>
              <a:gdLst/>
              <a:ahLst/>
              <a:cxnLst/>
              <a:rect l="l" t="t" r="r" b="b"/>
              <a:pathLst>
                <a:path w="2156388" h="2404143">
                  <a:moveTo>
                    <a:pt x="0" y="0"/>
                  </a:moveTo>
                  <a:lnTo>
                    <a:pt x="2156388" y="0"/>
                  </a:lnTo>
                  <a:lnTo>
                    <a:pt x="2156388" y="2404144"/>
                  </a:lnTo>
                  <a:lnTo>
                    <a:pt x="0" y="2404144"/>
                  </a:lnTo>
                  <a:lnTo>
                    <a:pt x="0" y="0"/>
                  </a:lnTo>
                  <a:close/>
                </a:path>
              </a:pathLst>
            </a:custGeom>
            <a:blipFill>
              <a:blip r:embed="rId10"/>
              <a:stretch>
                <a:fillRect/>
              </a:stretch>
            </a:blipFill>
          </p:spPr>
          <p:txBody>
            <a:bodyPr/>
            <a:lstStyle/>
            <a:p>
              <a:endParaRPr lang="en-CA"/>
            </a:p>
          </p:txBody>
        </p:sp>
        <p:sp>
          <p:nvSpPr>
            <p:cNvPr id="18" name="Freeform 18"/>
            <p:cNvSpPr/>
            <p:nvPr/>
          </p:nvSpPr>
          <p:spPr>
            <a:xfrm>
              <a:off x="13441549" y="0"/>
              <a:ext cx="2114732" cy="2416194"/>
            </a:xfrm>
            <a:custGeom>
              <a:avLst/>
              <a:gdLst/>
              <a:ahLst/>
              <a:cxnLst/>
              <a:rect l="l" t="t" r="r" b="b"/>
              <a:pathLst>
                <a:path w="2114732" h="2416194">
                  <a:moveTo>
                    <a:pt x="0" y="0"/>
                  </a:moveTo>
                  <a:lnTo>
                    <a:pt x="2114732" y="0"/>
                  </a:lnTo>
                  <a:lnTo>
                    <a:pt x="2114732" y="2416194"/>
                  </a:lnTo>
                  <a:lnTo>
                    <a:pt x="0" y="2416194"/>
                  </a:lnTo>
                  <a:lnTo>
                    <a:pt x="0" y="0"/>
                  </a:lnTo>
                  <a:close/>
                </a:path>
              </a:pathLst>
            </a:custGeom>
            <a:blipFill>
              <a:blip r:embed="rId11"/>
              <a:stretch>
                <a:fillRect/>
              </a:stretch>
            </a:blipFill>
          </p:spPr>
          <p:txBody>
            <a:bodyPr/>
            <a:lstStyle/>
            <a:p>
              <a:endParaRPr lang="en-CA"/>
            </a:p>
          </p:txBody>
        </p:sp>
      </p:grpSp>
      <p:pic>
        <p:nvPicPr>
          <p:cNvPr id="20" name="Slide+9+-_out">
            <a:hlinkClick r:id="" action="ppaction://media"/>
            <a:extLst>
              <a:ext uri="{FF2B5EF4-FFF2-40B4-BE49-F238E27FC236}">
                <a16:creationId xmlns:a16="http://schemas.microsoft.com/office/drawing/2014/main" id="{3B375E88-2677-2F49-88E7-55033E7AB22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58763" y="772597"/>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advTm="47000">
        <p14:reveal/>
      </p:transition>
    </mc:Choice>
    <mc:Fallback>
      <p:transition spd="slow" advClick="0" advTm="4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07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0816"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TotalTime>
  <Words>1377</Words>
  <Application>Microsoft Office PowerPoint</Application>
  <PresentationFormat>Custom</PresentationFormat>
  <Paragraphs>190</Paragraphs>
  <Slides>15</Slides>
  <Notes>1</Notes>
  <HiddenSlides>0</HiddenSlides>
  <MMClips>15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Gibson 4</vt:lpstr>
      <vt:lpstr>Arial</vt:lpstr>
      <vt:lpstr>Calibri</vt:lpstr>
      <vt:lpstr>TrashHand</vt:lpstr>
      <vt:lpstr>Gibson 3</vt:lpstr>
      <vt:lpstr>Gibson 2</vt:lpstr>
      <vt:lpstr>Gibson 5</vt:lpstr>
      <vt:lpstr>Boyrun</vt:lpstr>
      <vt:lpstr>Gibson 1</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RUN WEBINAR - 2023 - final</dc:title>
  <cp:lastModifiedBy>Natalie Anderson</cp:lastModifiedBy>
  <cp:revision>7</cp:revision>
  <dcterms:created xsi:type="dcterms:W3CDTF">2006-08-16T00:00:00Z</dcterms:created>
  <dcterms:modified xsi:type="dcterms:W3CDTF">2023-08-17T18:14:03Z</dcterms:modified>
  <dc:identifier>DAFohvrTndI</dc:identifier>
</cp:coreProperties>
</file>